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63" r:id="rId3"/>
    <p:sldId id="332" r:id="rId4"/>
    <p:sldId id="333" r:id="rId5"/>
    <p:sldId id="339" r:id="rId6"/>
    <p:sldId id="343" r:id="rId7"/>
    <p:sldId id="341" r:id="rId8"/>
    <p:sldId id="337" r:id="rId9"/>
    <p:sldId id="335" r:id="rId10"/>
    <p:sldId id="336" r:id="rId11"/>
    <p:sldId id="351" r:id="rId12"/>
    <p:sldId id="352" r:id="rId13"/>
    <p:sldId id="353" r:id="rId14"/>
    <p:sldId id="354" r:id="rId15"/>
    <p:sldId id="355" r:id="rId16"/>
    <p:sldId id="356" r:id="rId17"/>
    <p:sldId id="357" r:id="rId18"/>
    <p:sldId id="358" r:id="rId19"/>
    <p:sldId id="359" r:id="rId20"/>
    <p:sldId id="360" r:id="rId21"/>
    <p:sldId id="361" r:id="rId22"/>
    <p:sldId id="313" r:id="rId23"/>
    <p:sldId id="311" r:id="rId24"/>
    <p:sldId id="307" r:id="rId25"/>
    <p:sldId id="265" r:id="rId26"/>
    <p:sldId id="266" r:id="rId27"/>
    <p:sldId id="268" r:id="rId28"/>
    <p:sldId id="269" r:id="rId29"/>
    <p:sldId id="270" r:id="rId30"/>
    <p:sldId id="271" r:id="rId31"/>
    <p:sldId id="309" r:id="rId32"/>
    <p:sldId id="300" r:id="rId33"/>
    <p:sldId id="301" r:id="rId34"/>
    <p:sldId id="306" r:id="rId35"/>
    <p:sldId id="318" r:id="rId36"/>
    <p:sldId id="291" r:id="rId37"/>
    <p:sldId id="293" r:id="rId38"/>
    <p:sldId id="272" r:id="rId39"/>
    <p:sldId id="284" r:id="rId40"/>
    <p:sldId id="319" r:id="rId41"/>
    <p:sldId id="322" r:id="rId42"/>
    <p:sldId id="320" r:id="rId43"/>
    <p:sldId id="329" r:id="rId44"/>
    <p:sldId id="327" r:id="rId45"/>
    <p:sldId id="328" r:id="rId46"/>
    <p:sldId id="324" r:id="rId47"/>
    <p:sldId id="276" r:id="rId48"/>
    <p:sldId id="314" r:id="rId49"/>
    <p:sldId id="362" r:id="rId50"/>
    <p:sldId id="330" r:id="rId51"/>
  </p:sldIdLst>
  <p:sldSz cx="9144000" cy="6858000" type="screen4x3"/>
  <p:notesSz cx="6864350" cy="9996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4" autoAdjust="0"/>
    <p:restoredTop sz="94591" autoAdjust="0"/>
  </p:normalViewPr>
  <p:slideViewPr>
    <p:cSldViewPr>
      <p:cViewPr varScale="1">
        <p:scale>
          <a:sx n="110" d="100"/>
          <a:sy n="110" d="100"/>
        </p:scale>
        <p:origin x="-165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 noEditPoints="1"/>
          </p:cNvSpPr>
          <p:nvPr/>
        </p:nvSpPr>
        <p:spPr bwMode="blackGray">
          <a:xfrm>
            <a:off x="6820592" y="428628"/>
            <a:ext cx="2323440" cy="6000768"/>
          </a:xfrm>
          <a:custGeom>
            <a:avLst/>
            <a:gdLst/>
            <a:ahLst/>
            <a:cxnLst>
              <a:cxn ang="0">
                <a:pos x="487" y="2402"/>
              </a:cxn>
              <a:cxn ang="0">
                <a:pos x="608" y="2460"/>
              </a:cxn>
              <a:cxn ang="0">
                <a:pos x="610" y="2554"/>
              </a:cxn>
              <a:cxn ang="0">
                <a:pos x="893" y="2559"/>
              </a:cxn>
              <a:cxn ang="0">
                <a:pos x="772" y="2424"/>
              </a:cxn>
              <a:cxn ang="0">
                <a:pos x="334" y="2346"/>
              </a:cxn>
              <a:cxn ang="0">
                <a:pos x="447" y="2270"/>
              </a:cxn>
              <a:cxn ang="0">
                <a:pos x="696" y="2192"/>
              </a:cxn>
              <a:cxn ang="0">
                <a:pos x="801" y="2254"/>
              </a:cxn>
              <a:cxn ang="0">
                <a:pos x="914" y="2229"/>
              </a:cxn>
              <a:cxn ang="0">
                <a:pos x="996" y="2221"/>
              </a:cxn>
              <a:cxn ang="0">
                <a:pos x="833" y="2000"/>
              </a:cxn>
              <a:cxn ang="0">
                <a:pos x="891" y="2021"/>
              </a:cxn>
              <a:cxn ang="0">
                <a:pos x="603" y="1981"/>
              </a:cxn>
              <a:cxn ang="0">
                <a:pos x="334" y="2185"/>
              </a:cxn>
              <a:cxn ang="0">
                <a:pos x="415" y="2205"/>
              </a:cxn>
              <a:cxn ang="0">
                <a:pos x="568" y="2097"/>
              </a:cxn>
              <a:cxn ang="0">
                <a:pos x="923" y="1962"/>
              </a:cxn>
              <a:cxn ang="0">
                <a:pos x="707" y="1856"/>
              </a:cxn>
              <a:cxn ang="0">
                <a:pos x="783" y="1877"/>
              </a:cxn>
              <a:cxn ang="0">
                <a:pos x="1024" y="1938"/>
              </a:cxn>
              <a:cxn ang="0">
                <a:pos x="714" y="1767"/>
              </a:cxn>
              <a:cxn ang="0">
                <a:pos x="773" y="1779"/>
              </a:cxn>
              <a:cxn ang="0">
                <a:pos x="321" y="1789"/>
              </a:cxn>
              <a:cxn ang="0">
                <a:pos x="478" y="1916"/>
              </a:cxn>
              <a:cxn ang="0">
                <a:pos x="561" y="1954"/>
              </a:cxn>
              <a:cxn ang="0">
                <a:pos x="429" y="1744"/>
              </a:cxn>
              <a:cxn ang="0">
                <a:pos x="618" y="1731"/>
              </a:cxn>
              <a:cxn ang="0">
                <a:pos x="964" y="1657"/>
              </a:cxn>
              <a:cxn ang="0">
                <a:pos x="499" y="1689"/>
              </a:cxn>
              <a:cxn ang="0">
                <a:pos x="696" y="1680"/>
              </a:cxn>
              <a:cxn ang="0">
                <a:pos x="886" y="1764"/>
              </a:cxn>
              <a:cxn ang="0">
                <a:pos x="363" y="1496"/>
              </a:cxn>
              <a:cxn ang="0">
                <a:pos x="808" y="1481"/>
              </a:cxn>
              <a:cxn ang="0">
                <a:pos x="681" y="1492"/>
              </a:cxn>
              <a:cxn ang="0">
                <a:pos x="956" y="1592"/>
              </a:cxn>
              <a:cxn ang="0">
                <a:pos x="781" y="1312"/>
              </a:cxn>
              <a:cxn ang="0">
                <a:pos x="247" y="1405"/>
              </a:cxn>
              <a:cxn ang="0">
                <a:pos x="959" y="1228"/>
              </a:cxn>
              <a:cxn ang="0">
                <a:pos x="969" y="1142"/>
              </a:cxn>
              <a:cxn ang="0">
                <a:pos x="313" y="1025"/>
              </a:cxn>
              <a:cxn ang="0">
                <a:pos x="305" y="1085"/>
              </a:cxn>
              <a:cxn ang="0">
                <a:pos x="952" y="970"/>
              </a:cxn>
              <a:cxn ang="0">
                <a:pos x="915" y="820"/>
              </a:cxn>
              <a:cxn ang="0">
                <a:pos x="1029" y="881"/>
              </a:cxn>
              <a:cxn ang="0">
                <a:pos x="572" y="977"/>
              </a:cxn>
              <a:cxn ang="0">
                <a:pos x="643" y="757"/>
              </a:cxn>
              <a:cxn ang="0">
                <a:pos x="849" y="1016"/>
              </a:cxn>
              <a:cxn ang="0">
                <a:pos x="825" y="559"/>
              </a:cxn>
              <a:cxn ang="0">
                <a:pos x="1014" y="978"/>
              </a:cxn>
              <a:cxn ang="0">
                <a:pos x="985" y="1730"/>
              </a:cxn>
              <a:cxn ang="0">
                <a:pos x="1046" y="2030"/>
              </a:cxn>
              <a:cxn ang="0">
                <a:pos x="982" y="2783"/>
              </a:cxn>
              <a:cxn ang="0">
                <a:pos x="153" y="2108"/>
              </a:cxn>
              <a:cxn ang="0">
                <a:pos x="137" y="1741"/>
              </a:cxn>
              <a:cxn ang="0">
                <a:pos x="8" y="1398"/>
              </a:cxn>
              <a:cxn ang="0">
                <a:pos x="115" y="1367"/>
              </a:cxn>
              <a:cxn ang="0">
                <a:pos x="174" y="1117"/>
              </a:cxn>
              <a:cxn ang="0">
                <a:pos x="265" y="852"/>
              </a:cxn>
              <a:cxn ang="0">
                <a:pos x="648" y="458"/>
              </a:cxn>
              <a:cxn ang="0">
                <a:pos x="815" y="441"/>
              </a:cxn>
            </a:cxnLst>
            <a:rect l="0" t="0" r="0" b="0"/>
            <a:pathLst>
              <a:path w="1052" h="2787">
                <a:moveTo>
                  <a:pt x="957" y="2608"/>
                </a:moveTo>
                <a:lnTo>
                  <a:pt x="945" y="2627"/>
                </a:lnTo>
                <a:lnTo>
                  <a:pt x="934" y="2646"/>
                </a:lnTo>
                <a:lnTo>
                  <a:pt x="922" y="2665"/>
                </a:lnTo>
                <a:lnTo>
                  <a:pt x="907" y="2684"/>
                </a:lnTo>
                <a:lnTo>
                  <a:pt x="910" y="2684"/>
                </a:lnTo>
                <a:lnTo>
                  <a:pt x="916" y="2685"/>
                </a:lnTo>
                <a:lnTo>
                  <a:pt x="926" y="2686"/>
                </a:lnTo>
                <a:lnTo>
                  <a:pt x="938" y="2688"/>
                </a:lnTo>
                <a:lnTo>
                  <a:pt x="952" y="2690"/>
                </a:lnTo>
                <a:lnTo>
                  <a:pt x="966" y="2693"/>
                </a:lnTo>
                <a:lnTo>
                  <a:pt x="979" y="2696"/>
                </a:lnTo>
                <a:lnTo>
                  <a:pt x="990" y="2699"/>
                </a:lnTo>
                <a:lnTo>
                  <a:pt x="989" y="2696"/>
                </a:lnTo>
                <a:lnTo>
                  <a:pt x="987" y="2691"/>
                </a:lnTo>
                <a:lnTo>
                  <a:pt x="983" y="2681"/>
                </a:lnTo>
                <a:lnTo>
                  <a:pt x="980" y="2670"/>
                </a:lnTo>
                <a:lnTo>
                  <a:pt x="975" y="2658"/>
                </a:lnTo>
                <a:lnTo>
                  <a:pt x="970" y="2644"/>
                </a:lnTo>
                <a:lnTo>
                  <a:pt x="965" y="2630"/>
                </a:lnTo>
                <a:lnTo>
                  <a:pt x="957" y="2608"/>
                </a:lnTo>
                <a:close/>
                <a:moveTo>
                  <a:pt x="454" y="2402"/>
                </a:moveTo>
                <a:lnTo>
                  <a:pt x="421" y="2410"/>
                </a:lnTo>
                <a:lnTo>
                  <a:pt x="470" y="2463"/>
                </a:lnTo>
                <a:lnTo>
                  <a:pt x="478" y="2463"/>
                </a:lnTo>
                <a:lnTo>
                  <a:pt x="487" y="2402"/>
                </a:lnTo>
                <a:lnTo>
                  <a:pt x="454" y="2402"/>
                </a:lnTo>
                <a:close/>
                <a:moveTo>
                  <a:pt x="758" y="2306"/>
                </a:moveTo>
                <a:lnTo>
                  <a:pt x="731" y="2308"/>
                </a:lnTo>
                <a:lnTo>
                  <a:pt x="706" y="2312"/>
                </a:lnTo>
                <a:lnTo>
                  <a:pt x="680" y="2317"/>
                </a:lnTo>
                <a:lnTo>
                  <a:pt x="654" y="2324"/>
                </a:lnTo>
                <a:lnTo>
                  <a:pt x="630" y="2334"/>
                </a:lnTo>
                <a:lnTo>
                  <a:pt x="608" y="2344"/>
                </a:lnTo>
                <a:lnTo>
                  <a:pt x="588" y="2355"/>
                </a:lnTo>
                <a:lnTo>
                  <a:pt x="570" y="2367"/>
                </a:lnTo>
                <a:lnTo>
                  <a:pt x="555" y="2382"/>
                </a:lnTo>
                <a:lnTo>
                  <a:pt x="543" y="2396"/>
                </a:lnTo>
                <a:lnTo>
                  <a:pt x="535" y="2412"/>
                </a:lnTo>
                <a:lnTo>
                  <a:pt x="531" y="2428"/>
                </a:lnTo>
                <a:lnTo>
                  <a:pt x="531" y="2445"/>
                </a:lnTo>
                <a:lnTo>
                  <a:pt x="536" y="2463"/>
                </a:lnTo>
                <a:lnTo>
                  <a:pt x="545" y="2477"/>
                </a:lnTo>
                <a:lnTo>
                  <a:pt x="555" y="2487"/>
                </a:lnTo>
                <a:lnTo>
                  <a:pt x="567" y="2493"/>
                </a:lnTo>
                <a:lnTo>
                  <a:pt x="580" y="2497"/>
                </a:lnTo>
                <a:lnTo>
                  <a:pt x="592" y="2496"/>
                </a:lnTo>
                <a:lnTo>
                  <a:pt x="604" y="2493"/>
                </a:lnTo>
                <a:lnTo>
                  <a:pt x="614" y="2486"/>
                </a:lnTo>
                <a:lnTo>
                  <a:pt x="622" y="2476"/>
                </a:lnTo>
                <a:lnTo>
                  <a:pt x="627" y="2463"/>
                </a:lnTo>
                <a:lnTo>
                  <a:pt x="608" y="2460"/>
                </a:lnTo>
                <a:lnTo>
                  <a:pt x="596" y="2458"/>
                </a:lnTo>
                <a:lnTo>
                  <a:pt x="586" y="2454"/>
                </a:lnTo>
                <a:lnTo>
                  <a:pt x="580" y="2448"/>
                </a:lnTo>
                <a:lnTo>
                  <a:pt x="577" y="2439"/>
                </a:lnTo>
                <a:lnTo>
                  <a:pt x="578" y="2427"/>
                </a:lnTo>
                <a:lnTo>
                  <a:pt x="584" y="2416"/>
                </a:lnTo>
                <a:lnTo>
                  <a:pt x="592" y="2405"/>
                </a:lnTo>
                <a:lnTo>
                  <a:pt x="603" y="2397"/>
                </a:lnTo>
                <a:lnTo>
                  <a:pt x="615" y="2391"/>
                </a:lnTo>
                <a:lnTo>
                  <a:pt x="629" y="2387"/>
                </a:lnTo>
                <a:lnTo>
                  <a:pt x="642" y="2386"/>
                </a:lnTo>
                <a:lnTo>
                  <a:pt x="656" y="2388"/>
                </a:lnTo>
                <a:lnTo>
                  <a:pt x="670" y="2394"/>
                </a:lnTo>
                <a:lnTo>
                  <a:pt x="682" y="2404"/>
                </a:lnTo>
                <a:lnTo>
                  <a:pt x="693" y="2417"/>
                </a:lnTo>
                <a:lnTo>
                  <a:pt x="696" y="2425"/>
                </a:lnTo>
                <a:lnTo>
                  <a:pt x="698" y="2435"/>
                </a:lnTo>
                <a:lnTo>
                  <a:pt x="698" y="2447"/>
                </a:lnTo>
                <a:lnTo>
                  <a:pt x="696" y="2460"/>
                </a:lnTo>
                <a:lnTo>
                  <a:pt x="693" y="2474"/>
                </a:lnTo>
                <a:lnTo>
                  <a:pt x="686" y="2489"/>
                </a:lnTo>
                <a:lnTo>
                  <a:pt x="677" y="2504"/>
                </a:lnTo>
                <a:lnTo>
                  <a:pt x="666" y="2518"/>
                </a:lnTo>
                <a:lnTo>
                  <a:pt x="651" y="2531"/>
                </a:lnTo>
                <a:lnTo>
                  <a:pt x="632" y="2544"/>
                </a:lnTo>
                <a:lnTo>
                  <a:pt x="610" y="2554"/>
                </a:lnTo>
                <a:lnTo>
                  <a:pt x="631" y="2570"/>
                </a:lnTo>
                <a:lnTo>
                  <a:pt x="653" y="2584"/>
                </a:lnTo>
                <a:lnTo>
                  <a:pt x="677" y="2597"/>
                </a:lnTo>
                <a:lnTo>
                  <a:pt x="700" y="2610"/>
                </a:lnTo>
                <a:lnTo>
                  <a:pt x="724" y="2622"/>
                </a:lnTo>
                <a:lnTo>
                  <a:pt x="747" y="2632"/>
                </a:lnTo>
                <a:lnTo>
                  <a:pt x="769" y="2642"/>
                </a:lnTo>
                <a:lnTo>
                  <a:pt x="790" y="2650"/>
                </a:lnTo>
                <a:lnTo>
                  <a:pt x="808" y="2658"/>
                </a:lnTo>
                <a:lnTo>
                  <a:pt x="838" y="2667"/>
                </a:lnTo>
                <a:lnTo>
                  <a:pt x="849" y="2669"/>
                </a:lnTo>
                <a:lnTo>
                  <a:pt x="855" y="2669"/>
                </a:lnTo>
                <a:lnTo>
                  <a:pt x="858" y="2669"/>
                </a:lnTo>
                <a:lnTo>
                  <a:pt x="860" y="2660"/>
                </a:lnTo>
                <a:lnTo>
                  <a:pt x="862" y="2650"/>
                </a:lnTo>
                <a:lnTo>
                  <a:pt x="867" y="2637"/>
                </a:lnTo>
                <a:lnTo>
                  <a:pt x="872" y="2625"/>
                </a:lnTo>
                <a:lnTo>
                  <a:pt x="878" y="2610"/>
                </a:lnTo>
                <a:lnTo>
                  <a:pt x="884" y="2597"/>
                </a:lnTo>
                <a:lnTo>
                  <a:pt x="890" y="2584"/>
                </a:lnTo>
                <a:lnTo>
                  <a:pt x="895" y="2572"/>
                </a:lnTo>
                <a:lnTo>
                  <a:pt x="900" y="2561"/>
                </a:lnTo>
                <a:lnTo>
                  <a:pt x="904" y="2553"/>
                </a:lnTo>
                <a:lnTo>
                  <a:pt x="906" y="2548"/>
                </a:lnTo>
                <a:lnTo>
                  <a:pt x="907" y="2547"/>
                </a:lnTo>
                <a:lnTo>
                  <a:pt x="893" y="2559"/>
                </a:lnTo>
                <a:lnTo>
                  <a:pt x="880" y="2568"/>
                </a:lnTo>
                <a:lnTo>
                  <a:pt x="864" y="2572"/>
                </a:lnTo>
                <a:lnTo>
                  <a:pt x="848" y="2574"/>
                </a:lnTo>
                <a:lnTo>
                  <a:pt x="829" y="2573"/>
                </a:lnTo>
                <a:lnTo>
                  <a:pt x="810" y="2571"/>
                </a:lnTo>
                <a:lnTo>
                  <a:pt x="790" y="2570"/>
                </a:lnTo>
                <a:lnTo>
                  <a:pt x="767" y="2570"/>
                </a:lnTo>
                <a:lnTo>
                  <a:pt x="769" y="2567"/>
                </a:lnTo>
                <a:lnTo>
                  <a:pt x="774" y="2561"/>
                </a:lnTo>
                <a:lnTo>
                  <a:pt x="783" y="2554"/>
                </a:lnTo>
                <a:lnTo>
                  <a:pt x="792" y="2545"/>
                </a:lnTo>
                <a:lnTo>
                  <a:pt x="804" y="2535"/>
                </a:lnTo>
                <a:lnTo>
                  <a:pt x="816" y="2524"/>
                </a:lnTo>
                <a:lnTo>
                  <a:pt x="829" y="2513"/>
                </a:lnTo>
                <a:lnTo>
                  <a:pt x="842" y="2501"/>
                </a:lnTo>
                <a:lnTo>
                  <a:pt x="856" y="2490"/>
                </a:lnTo>
                <a:lnTo>
                  <a:pt x="880" y="2470"/>
                </a:lnTo>
                <a:lnTo>
                  <a:pt x="889" y="2462"/>
                </a:lnTo>
                <a:lnTo>
                  <a:pt x="896" y="2455"/>
                </a:lnTo>
                <a:lnTo>
                  <a:pt x="901" y="2452"/>
                </a:lnTo>
                <a:lnTo>
                  <a:pt x="903" y="2450"/>
                </a:lnTo>
                <a:lnTo>
                  <a:pt x="876" y="2452"/>
                </a:lnTo>
                <a:lnTo>
                  <a:pt x="853" y="2451"/>
                </a:lnTo>
                <a:lnTo>
                  <a:pt x="833" y="2450"/>
                </a:lnTo>
                <a:lnTo>
                  <a:pt x="767" y="2440"/>
                </a:lnTo>
                <a:lnTo>
                  <a:pt x="772" y="2424"/>
                </a:lnTo>
                <a:lnTo>
                  <a:pt x="781" y="2409"/>
                </a:lnTo>
                <a:lnTo>
                  <a:pt x="794" y="2397"/>
                </a:lnTo>
                <a:lnTo>
                  <a:pt x="809" y="2386"/>
                </a:lnTo>
                <a:lnTo>
                  <a:pt x="827" y="2377"/>
                </a:lnTo>
                <a:lnTo>
                  <a:pt x="846" y="2372"/>
                </a:lnTo>
                <a:lnTo>
                  <a:pt x="864" y="2367"/>
                </a:lnTo>
                <a:lnTo>
                  <a:pt x="882" y="2366"/>
                </a:lnTo>
                <a:lnTo>
                  <a:pt x="900" y="2367"/>
                </a:lnTo>
                <a:lnTo>
                  <a:pt x="915" y="2372"/>
                </a:lnTo>
                <a:lnTo>
                  <a:pt x="904" y="2355"/>
                </a:lnTo>
                <a:lnTo>
                  <a:pt x="891" y="2340"/>
                </a:lnTo>
                <a:lnTo>
                  <a:pt x="873" y="2328"/>
                </a:lnTo>
                <a:lnTo>
                  <a:pt x="853" y="2319"/>
                </a:lnTo>
                <a:lnTo>
                  <a:pt x="832" y="2313"/>
                </a:lnTo>
                <a:lnTo>
                  <a:pt x="808" y="2308"/>
                </a:lnTo>
                <a:lnTo>
                  <a:pt x="783" y="2306"/>
                </a:lnTo>
                <a:lnTo>
                  <a:pt x="758" y="2306"/>
                </a:lnTo>
                <a:close/>
                <a:moveTo>
                  <a:pt x="371" y="2235"/>
                </a:moveTo>
                <a:lnTo>
                  <a:pt x="339" y="2240"/>
                </a:lnTo>
                <a:lnTo>
                  <a:pt x="299" y="2249"/>
                </a:lnTo>
                <a:lnTo>
                  <a:pt x="280" y="2253"/>
                </a:lnTo>
                <a:lnTo>
                  <a:pt x="264" y="2257"/>
                </a:lnTo>
                <a:lnTo>
                  <a:pt x="279" y="2280"/>
                </a:lnTo>
                <a:lnTo>
                  <a:pt x="295" y="2303"/>
                </a:lnTo>
                <a:lnTo>
                  <a:pt x="313" y="2325"/>
                </a:lnTo>
                <a:lnTo>
                  <a:pt x="334" y="2346"/>
                </a:lnTo>
                <a:lnTo>
                  <a:pt x="356" y="2365"/>
                </a:lnTo>
                <a:lnTo>
                  <a:pt x="379" y="2382"/>
                </a:lnTo>
                <a:lnTo>
                  <a:pt x="404" y="2394"/>
                </a:lnTo>
                <a:lnTo>
                  <a:pt x="411" y="2387"/>
                </a:lnTo>
                <a:lnTo>
                  <a:pt x="428" y="2370"/>
                </a:lnTo>
                <a:lnTo>
                  <a:pt x="436" y="2361"/>
                </a:lnTo>
                <a:lnTo>
                  <a:pt x="444" y="2352"/>
                </a:lnTo>
                <a:lnTo>
                  <a:pt x="452" y="2345"/>
                </a:lnTo>
                <a:lnTo>
                  <a:pt x="457" y="2339"/>
                </a:lnTo>
                <a:lnTo>
                  <a:pt x="461" y="2335"/>
                </a:lnTo>
                <a:lnTo>
                  <a:pt x="462" y="2334"/>
                </a:lnTo>
                <a:lnTo>
                  <a:pt x="444" y="2336"/>
                </a:lnTo>
                <a:lnTo>
                  <a:pt x="430" y="2337"/>
                </a:lnTo>
                <a:lnTo>
                  <a:pt x="417" y="2335"/>
                </a:lnTo>
                <a:lnTo>
                  <a:pt x="405" y="2334"/>
                </a:lnTo>
                <a:lnTo>
                  <a:pt x="394" y="2330"/>
                </a:lnTo>
                <a:lnTo>
                  <a:pt x="383" y="2328"/>
                </a:lnTo>
                <a:lnTo>
                  <a:pt x="371" y="2326"/>
                </a:lnTo>
                <a:lnTo>
                  <a:pt x="373" y="2318"/>
                </a:lnTo>
                <a:lnTo>
                  <a:pt x="375" y="2309"/>
                </a:lnTo>
                <a:lnTo>
                  <a:pt x="379" y="2298"/>
                </a:lnTo>
                <a:lnTo>
                  <a:pt x="387" y="2288"/>
                </a:lnTo>
                <a:lnTo>
                  <a:pt x="395" y="2282"/>
                </a:lnTo>
                <a:lnTo>
                  <a:pt x="405" y="2279"/>
                </a:lnTo>
                <a:lnTo>
                  <a:pt x="433" y="2273"/>
                </a:lnTo>
                <a:lnTo>
                  <a:pt x="447" y="2270"/>
                </a:lnTo>
                <a:lnTo>
                  <a:pt x="462" y="2265"/>
                </a:lnTo>
                <a:lnTo>
                  <a:pt x="446" y="2259"/>
                </a:lnTo>
                <a:lnTo>
                  <a:pt x="432" y="2251"/>
                </a:lnTo>
                <a:lnTo>
                  <a:pt x="416" y="2244"/>
                </a:lnTo>
                <a:lnTo>
                  <a:pt x="401" y="2238"/>
                </a:lnTo>
                <a:lnTo>
                  <a:pt x="386" y="2235"/>
                </a:lnTo>
                <a:lnTo>
                  <a:pt x="371" y="2235"/>
                </a:lnTo>
                <a:close/>
                <a:moveTo>
                  <a:pt x="926" y="2137"/>
                </a:moveTo>
                <a:lnTo>
                  <a:pt x="915" y="2146"/>
                </a:lnTo>
                <a:lnTo>
                  <a:pt x="900" y="2155"/>
                </a:lnTo>
                <a:lnTo>
                  <a:pt x="883" y="2167"/>
                </a:lnTo>
                <a:lnTo>
                  <a:pt x="866" y="2179"/>
                </a:lnTo>
                <a:lnTo>
                  <a:pt x="829" y="2202"/>
                </a:lnTo>
                <a:lnTo>
                  <a:pt x="811" y="2213"/>
                </a:lnTo>
                <a:lnTo>
                  <a:pt x="794" y="2224"/>
                </a:lnTo>
                <a:lnTo>
                  <a:pt x="776" y="2231"/>
                </a:lnTo>
                <a:lnTo>
                  <a:pt x="762" y="2236"/>
                </a:lnTo>
                <a:lnTo>
                  <a:pt x="748" y="2238"/>
                </a:lnTo>
                <a:lnTo>
                  <a:pt x="731" y="2237"/>
                </a:lnTo>
                <a:lnTo>
                  <a:pt x="718" y="2235"/>
                </a:lnTo>
                <a:lnTo>
                  <a:pt x="709" y="2231"/>
                </a:lnTo>
                <a:lnTo>
                  <a:pt x="702" y="2225"/>
                </a:lnTo>
                <a:lnTo>
                  <a:pt x="697" y="2218"/>
                </a:lnTo>
                <a:lnTo>
                  <a:pt x="695" y="2211"/>
                </a:lnTo>
                <a:lnTo>
                  <a:pt x="695" y="2202"/>
                </a:lnTo>
                <a:lnTo>
                  <a:pt x="696" y="2192"/>
                </a:lnTo>
                <a:lnTo>
                  <a:pt x="700" y="2180"/>
                </a:lnTo>
                <a:lnTo>
                  <a:pt x="706" y="2173"/>
                </a:lnTo>
                <a:lnTo>
                  <a:pt x="712" y="2169"/>
                </a:lnTo>
                <a:lnTo>
                  <a:pt x="719" y="2167"/>
                </a:lnTo>
                <a:lnTo>
                  <a:pt x="728" y="2168"/>
                </a:lnTo>
                <a:lnTo>
                  <a:pt x="736" y="2170"/>
                </a:lnTo>
                <a:lnTo>
                  <a:pt x="732" y="2165"/>
                </a:lnTo>
                <a:lnTo>
                  <a:pt x="726" y="2160"/>
                </a:lnTo>
                <a:lnTo>
                  <a:pt x="718" y="2157"/>
                </a:lnTo>
                <a:lnTo>
                  <a:pt x="707" y="2156"/>
                </a:lnTo>
                <a:lnTo>
                  <a:pt x="696" y="2158"/>
                </a:lnTo>
                <a:lnTo>
                  <a:pt x="685" y="2166"/>
                </a:lnTo>
                <a:lnTo>
                  <a:pt x="676" y="2176"/>
                </a:lnTo>
                <a:lnTo>
                  <a:pt x="671" y="2188"/>
                </a:lnTo>
                <a:lnTo>
                  <a:pt x="668" y="2202"/>
                </a:lnTo>
                <a:lnTo>
                  <a:pt x="668" y="2216"/>
                </a:lnTo>
                <a:lnTo>
                  <a:pt x="671" y="2229"/>
                </a:lnTo>
                <a:lnTo>
                  <a:pt x="676" y="2240"/>
                </a:lnTo>
                <a:lnTo>
                  <a:pt x="685" y="2250"/>
                </a:lnTo>
                <a:lnTo>
                  <a:pt x="699" y="2259"/>
                </a:lnTo>
                <a:lnTo>
                  <a:pt x="718" y="2265"/>
                </a:lnTo>
                <a:lnTo>
                  <a:pt x="738" y="2268"/>
                </a:lnTo>
                <a:lnTo>
                  <a:pt x="760" y="2268"/>
                </a:lnTo>
                <a:lnTo>
                  <a:pt x="780" y="2264"/>
                </a:lnTo>
                <a:lnTo>
                  <a:pt x="791" y="2260"/>
                </a:lnTo>
                <a:lnTo>
                  <a:pt x="801" y="2254"/>
                </a:lnTo>
                <a:lnTo>
                  <a:pt x="809" y="2248"/>
                </a:lnTo>
                <a:lnTo>
                  <a:pt x="819" y="2241"/>
                </a:lnTo>
                <a:lnTo>
                  <a:pt x="829" y="2233"/>
                </a:lnTo>
                <a:lnTo>
                  <a:pt x="841" y="2223"/>
                </a:lnTo>
                <a:lnTo>
                  <a:pt x="856" y="2211"/>
                </a:lnTo>
                <a:lnTo>
                  <a:pt x="874" y="2196"/>
                </a:lnTo>
                <a:lnTo>
                  <a:pt x="893" y="2188"/>
                </a:lnTo>
                <a:lnTo>
                  <a:pt x="909" y="2184"/>
                </a:lnTo>
                <a:lnTo>
                  <a:pt x="925" y="2185"/>
                </a:lnTo>
                <a:lnTo>
                  <a:pt x="938" y="2188"/>
                </a:lnTo>
                <a:lnTo>
                  <a:pt x="950" y="2193"/>
                </a:lnTo>
                <a:lnTo>
                  <a:pt x="960" y="2202"/>
                </a:lnTo>
                <a:lnTo>
                  <a:pt x="968" y="2210"/>
                </a:lnTo>
                <a:lnTo>
                  <a:pt x="973" y="2219"/>
                </a:lnTo>
                <a:lnTo>
                  <a:pt x="974" y="2225"/>
                </a:lnTo>
                <a:lnTo>
                  <a:pt x="974" y="2240"/>
                </a:lnTo>
                <a:lnTo>
                  <a:pt x="973" y="2247"/>
                </a:lnTo>
                <a:lnTo>
                  <a:pt x="970" y="2254"/>
                </a:lnTo>
                <a:lnTo>
                  <a:pt x="966" y="2259"/>
                </a:lnTo>
                <a:lnTo>
                  <a:pt x="958" y="2262"/>
                </a:lnTo>
                <a:lnTo>
                  <a:pt x="948" y="2262"/>
                </a:lnTo>
                <a:lnTo>
                  <a:pt x="937" y="2259"/>
                </a:lnTo>
                <a:lnTo>
                  <a:pt x="928" y="2254"/>
                </a:lnTo>
                <a:lnTo>
                  <a:pt x="921" y="2248"/>
                </a:lnTo>
                <a:lnTo>
                  <a:pt x="915" y="2240"/>
                </a:lnTo>
                <a:lnTo>
                  <a:pt x="914" y="2229"/>
                </a:lnTo>
                <a:lnTo>
                  <a:pt x="915" y="2219"/>
                </a:lnTo>
                <a:lnTo>
                  <a:pt x="904" y="2228"/>
                </a:lnTo>
                <a:lnTo>
                  <a:pt x="895" y="2240"/>
                </a:lnTo>
                <a:lnTo>
                  <a:pt x="889" y="2252"/>
                </a:lnTo>
                <a:lnTo>
                  <a:pt x="885" y="2266"/>
                </a:lnTo>
                <a:lnTo>
                  <a:pt x="884" y="2279"/>
                </a:lnTo>
                <a:lnTo>
                  <a:pt x="886" y="2290"/>
                </a:lnTo>
                <a:lnTo>
                  <a:pt x="893" y="2297"/>
                </a:lnTo>
                <a:lnTo>
                  <a:pt x="901" y="2305"/>
                </a:lnTo>
                <a:lnTo>
                  <a:pt x="911" y="2311"/>
                </a:lnTo>
                <a:lnTo>
                  <a:pt x="923" y="2317"/>
                </a:lnTo>
                <a:lnTo>
                  <a:pt x="936" y="2323"/>
                </a:lnTo>
                <a:lnTo>
                  <a:pt x="943" y="2328"/>
                </a:lnTo>
                <a:lnTo>
                  <a:pt x="948" y="2333"/>
                </a:lnTo>
                <a:lnTo>
                  <a:pt x="953" y="2336"/>
                </a:lnTo>
                <a:lnTo>
                  <a:pt x="959" y="2338"/>
                </a:lnTo>
                <a:lnTo>
                  <a:pt x="968" y="2339"/>
                </a:lnTo>
                <a:lnTo>
                  <a:pt x="981" y="2341"/>
                </a:lnTo>
                <a:lnTo>
                  <a:pt x="984" y="2332"/>
                </a:lnTo>
                <a:lnTo>
                  <a:pt x="986" y="2323"/>
                </a:lnTo>
                <a:lnTo>
                  <a:pt x="989" y="2313"/>
                </a:lnTo>
                <a:lnTo>
                  <a:pt x="997" y="2297"/>
                </a:lnTo>
                <a:lnTo>
                  <a:pt x="1002" y="2279"/>
                </a:lnTo>
                <a:lnTo>
                  <a:pt x="1002" y="2260"/>
                </a:lnTo>
                <a:lnTo>
                  <a:pt x="1001" y="2240"/>
                </a:lnTo>
                <a:lnTo>
                  <a:pt x="996" y="2221"/>
                </a:lnTo>
                <a:lnTo>
                  <a:pt x="989" y="2202"/>
                </a:lnTo>
                <a:lnTo>
                  <a:pt x="980" y="2185"/>
                </a:lnTo>
                <a:lnTo>
                  <a:pt x="968" y="2169"/>
                </a:lnTo>
                <a:lnTo>
                  <a:pt x="956" y="2155"/>
                </a:lnTo>
                <a:lnTo>
                  <a:pt x="941" y="2144"/>
                </a:lnTo>
                <a:lnTo>
                  <a:pt x="926" y="2137"/>
                </a:lnTo>
                <a:close/>
                <a:moveTo>
                  <a:pt x="709" y="2075"/>
                </a:moveTo>
                <a:lnTo>
                  <a:pt x="602" y="2082"/>
                </a:lnTo>
                <a:lnTo>
                  <a:pt x="602" y="2090"/>
                </a:lnTo>
                <a:lnTo>
                  <a:pt x="627" y="2181"/>
                </a:lnTo>
                <a:lnTo>
                  <a:pt x="631" y="2179"/>
                </a:lnTo>
                <a:lnTo>
                  <a:pt x="637" y="2176"/>
                </a:lnTo>
                <a:lnTo>
                  <a:pt x="641" y="2174"/>
                </a:lnTo>
                <a:lnTo>
                  <a:pt x="645" y="2173"/>
                </a:lnTo>
                <a:lnTo>
                  <a:pt x="651" y="2169"/>
                </a:lnTo>
                <a:lnTo>
                  <a:pt x="659" y="2165"/>
                </a:lnTo>
                <a:lnTo>
                  <a:pt x="669" y="2158"/>
                </a:lnTo>
                <a:lnTo>
                  <a:pt x="681" y="2151"/>
                </a:lnTo>
                <a:lnTo>
                  <a:pt x="693" y="2141"/>
                </a:lnTo>
                <a:lnTo>
                  <a:pt x="706" y="2130"/>
                </a:lnTo>
                <a:lnTo>
                  <a:pt x="717" y="2118"/>
                </a:lnTo>
                <a:lnTo>
                  <a:pt x="728" y="2104"/>
                </a:lnTo>
                <a:lnTo>
                  <a:pt x="736" y="2090"/>
                </a:lnTo>
                <a:lnTo>
                  <a:pt x="742" y="2075"/>
                </a:lnTo>
                <a:lnTo>
                  <a:pt x="709" y="2075"/>
                </a:lnTo>
                <a:close/>
                <a:moveTo>
                  <a:pt x="833" y="2000"/>
                </a:moveTo>
                <a:lnTo>
                  <a:pt x="818" y="2001"/>
                </a:lnTo>
                <a:lnTo>
                  <a:pt x="805" y="2005"/>
                </a:lnTo>
                <a:lnTo>
                  <a:pt x="794" y="2015"/>
                </a:lnTo>
                <a:lnTo>
                  <a:pt x="783" y="2029"/>
                </a:lnTo>
                <a:lnTo>
                  <a:pt x="778" y="2042"/>
                </a:lnTo>
                <a:lnTo>
                  <a:pt x="776" y="2057"/>
                </a:lnTo>
                <a:lnTo>
                  <a:pt x="777" y="2072"/>
                </a:lnTo>
                <a:lnTo>
                  <a:pt x="781" y="2088"/>
                </a:lnTo>
                <a:lnTo>
                  <a:pt x="786" y="2103"/>
                </a:lnTo>
                <a:lnTo>
                  <a:pt x="793" y="2118"/>
                </a:lnTo>
                <a:lnTo>
                  <a:pt x="800" y="2130"/>
                </a:lnTo>
                <a:lnTo>
                  <a:pt x="808" y="2138"/>
                </a:lnTo>
                <a:lnTo>
                  <a:pt x="816" y="2143"/>
                </a:lnTo>
                <a:lnTo>
                  <a:pt x="828" y="2145"/>
                </a:lnTo>
                <a:lnTo>
                  <a:pt x="842" y="2144"/>
                </a:lnTo>
                <a:lnTo>
                  <a:pt x="857" y="2141"/>
                </a:lnTo>
                <a:lnTo>
                  <a:pt x="872" y="2136"/>
                </a:lnTo>
                <a:lnTo>
                  <a:pt x="886" y="2128"/>
                </a:lnTo>
                <a:lnTo>
                  <a:pt x="898" y="2118"/>
                </a:lnTo>
                <a:lnTo>
                  <a:pt x="907" y="2105"/>
                </a:lnTo>
                <a:lnTo>
                  <a:pt x="912" y="2092"/>
                </a:lnTo>
                <a:lnTo>
                  <a:pt x="913" y="2077"/>
                </a:lnTo>
                <a:lnTo>
                  <a:pt x="911" y="2062"/>
                </a:lnTo>
                <a:lnTo>
                  <a:pt x="907" y="2048"/>
                </a:lnTo>
                <a:lnTo>
                  <a:pt x="900" y="2033"/>
                </a:lnTo>
                <a:lnTo>
                  <a:pt x="891" y="2021"/>
                </a:lnTo>
                <a:lnTo>
                  <a:pt x="879" y="2012"/>
                </a:lnTo>
                <a:lnTo>
                  <a:pt x="866" y="2006"/>
                </a:lnTo>
                <a:lnTo>
                  <a:pt x="849" y="2002"/>
                </a:lnTo>
                <a:lnTo>
                  <a:pt x="833" y="2000"/>
                </a:lnTo>
                <a:close/>
                <a:moveTo>
                  <a:pt x="977" y="1980"/>
                </a:moveTo>
                <a:lnTo>
                  <a:pt x="970" y="1982"/>
                </a:lnTo>
                <a:lnTo>
                  <a:pt x="965" y="1986"/>
                </a:lnTo>
                <a:lnTo>
                  <a:pt x="963" y="1990"/>
                </a:lnTo>
                <a:lnTo>
                  <a:pt x="961" y="1996"/>
                </a:lnTo>
                <a:lnTo>
                  <a:pt x="961" y="2004"/>
                </a:lnTo>
                <a:lnTo>
                  <a:pt x="962" y="2010"/>
                </a:lnTo>
                <a:lnTo>
                  <a:pt x="966" y="2017"/>
                </a:lnTo>
                <a:lnTo>
                  <a:pt x="973" y="2021"/>
                </a:lnTo>
                <a:lnTo>
                  <a:pt x="983" y="2023"/>
                </a:lnTo>
                <a:lnTo>
                  <a:pt x="991" y="2022"/>
                </a:lnTo>
                <a:lnTo>
                  <a:pt x="999" y="2018"/>
                </a:lnTo>
                <a:lnTo>
                  <a:pt x="1003" y="2013"/>
                </a:lnTo>
                <a:lnTo>
                  <a:pt x="1006" y="2006"/>
                </a:lnTo>
                <a:lnTo>
                  <a:pt x="1006" y="1998"/>
                </a:lnTo>
                <a:lnTo>
                  <a:pt x="1003" y="1992"/>
                </a:lnTo>
                <a:lnTo>
                  <a:pt x="998" y="1987"/>
                </a:lnTo>
                <a:lnTo>
                  <a:pt x="991" y="1982"/>
                </a:lnTo>
                <a:lnTo>
                  <a:pt x="984" y="1980"/>
                </a:lnTo>
                <a:lnTo>
                  <a:pt x="977" y="1980"/>
                </a:lnTo>
                <a:close/>
                <a:moveTo>
                  <a:pt x="628" y="1971"/>
                </a:moveTo>
                <a:lnTo>
                  <a:pt x="603" y="1981"/>
                </a:lnTo>
                <a:lnTo>
                  <a:pt x="576" y="1988"/>
                </a:lnTo>
                <a:lnTo>
                  <a:pt x="546" y="1996"/>
                </a:lnTo>
                <a:lnTo>
                  <a:pt x="516" y="2004"/>
                </a:lnTo>
                <a:lnTo>
                  <a:pt x="486" y="2010"/>
                </a:lnTo>
                <a:lnTo>
                  <a:pt x="455" y="2017"/>
                </a:lnTo>
                <a:lnTo>
                  <a:pt x="424" y="2024"/>
                </a:lnTo>
                <a:lnTo>
                  <a:pt x="395" y="2031"/>
                </a:lnTo>
                <a:lnTo>
                  <a:pt x="367" y="2037"/>
                </a:lnTo>
                <a:lnTo>
                  <a:pt x="341" y="2045"/>
                </a:lnTo>
                <a:lnTo>
                  <a:pt x="318" y="2053"/>
                </a:lnTo>
                <a:lnTo>
                  <a:pt x="299" y="2062"/>
                </a:lnTo>
                <a:lnTo>
                  <a:pt x="283" y="2072"/>
                </a:lnTo>
                <a:lnTo>
                  <a:pt x="271" y="2082"/>
                </a:lnTo>
                <a:lnTo>
                  <a:pt x="265" y="2094"/>
                </a:lnTo>
                <a:lnTo>
                  <a:pt x="262" y="2107"/>
                </a:lnTo>
                <a:lnTo>
                  <a:pt x="261" y="2121"/>
                </a:lnTo>
                <a:lnTo>
                  <a:pt x="262" y="2136"/>
                </a:lnTo>
                <a:lnTo>
                  <a:pt x="264" y="2150"/>
                </a:lnTo>
                <a:lnTo>
                  <a:pt x="269" y="2163"/>
                </a:lnTo>
                <a:lnTo>
                  <a:pt x="274" y="2174"/>
                </a:lnTo>
                <a:lnTo>
                  <a:pt x="280" y="2181"/>
                </a:lnTo>
                <a:lnTo>
                  <a:pt x="289" y="2185"/>
                </a:lnTo>
                <a:lnTo>
                  <a:pt x="298" y="2188"/>
                </a:lnTo>
                <a:lnTo>
                  <a:pt x="310" y="2189"/>
                </a:lnTo>
                <a:lnTo>
                  <a:pt x="322" y="2188"/>
                </a:lnTo>
                <a:lnTo>
                  <a:pt x="334" y="2185"/>
                </a:lnTo>
                <a:lnTo>
                  <a:pt x="346" y="2179"/>
                </a:lnTo>
                <a:lnTo>
                  <a:pt x="355" y="2170"/>
                </a:lnTo>
                <a:lnTo>
                  <a:pt x="363" y="2158"/>
                </a:lnTo>
                <a:lnTo>
                  <a:pt x="346" y="2160"/>
                </a:lnTo>
                <a:lnTo>
                  <a:pt x="332" y="2160"/>
                </a:lnTo>
                <a:lnTo>
                  <a:pt x="320" y="2157"/>
                </a:lnTo>
                <a:lnTo>
                  <a:pt x="312" y="2151"/>
                </a:lnTo>
                <a:lnTo>
                  <a:pt x="305" y="2144"/>
                </a:lnTo>
                <a:lnTo>
                  <a:pt x="302" y="2136"/>
                </a:lnTo>
                <a:lnTo>
                  <a:pt x="300" y="2126"/>
                </a:lnTo>
                <a:lnTo>
                  <a:pt x="302" y="2113"/>
                </a:lnTo>
                <a:lnTo>
                  <a:pt x="309" y="2101"/>
                </a:lnTo>
                <a:lnTo>
                  <a:pt x="320" y="2092"/>
                </a:lnTo>
                <a:lnTo>
                  <a:pt x="335" y="2086"/>
                </a:lnTo>
                <a:lnTo>
                  <a:pt x="355" y="2082"/>
                </a:lnTo>
                <a:lnTo>
                  <a:pt x="366" y="2084"/>
                </a:lnTo>
                <a:lnTo>
                  <a:pt x="377" y="2089"/>
                </a:lnTo>
                <a:lnTo>
                  <a:pt x="386" y="2099"/>
                </a:lnTo>
                <a:lnTo>
                  <a:pt x="393" y="2112"/>
                </a:lnTo>
                <a:lnTo>
                  <a:pt x="400" y="2127"/>
                </a:lnTo>
                <a:lnTo>
                  <a:pt x="405" y="2145"/>
                </a:lnTo>
                <a:lnTo>
                  <a:pt x="410" y="2163"/>
                </a:lnTo>
                <a:lnTo>
                  <a:pt x="411" y="2184"/>
                </a:lnTo>
                <a:lnTo>
                  <a:pt x="412" y="2204"/>
                </a:lnTo>
                <a:lnTo>
                  <a:pt x="413" y="2205"/>
                </a:lnTo>
                <a:lnTo>
                  <a:pt x="415" y="2205"/>
                </a:lnTo>
                <a:lnTo>
                  <a:pt x="419" y="2203"/>
                </a:lnTo>
                <a:lnTo>
                  <a:pt x="424" y="2202"/>
                </a:lnTo>
                <a:lnTo>
                  <a:pt x="431" y="2201"/>
                </a:lnTo>
                <a:lnTo>
                  <a:pt x="440" y="2201"/>
                </a:lnTo>
                <a:lnTo>
                  <a:pt x="450" y="2202"/>
                </a:lnTo>
                <a:lnTo>
                  <a:pt x="463" y="2205"/>
                </a:lnTo>
                <a:lnTo>
                  <a:pt x="477" y="2211"/>
                </a:lnTo>
                <a:lnTo>
                  <a:pt x="495" y="2219"/>
                </a:lnTo>
                <a:lnTo>
                  <a:pt x="487" y="2203"/>
                </a:lnTo>
                <a:lnTo>
                  <a:pt x="472" y="2173"/>
                </a:lnTo>
                <a:lnTo>
                  <a:pt x="467" y="2158"/>
                </a:lnTo>
                <a:lnTo>
                  <a:pt x="466" y="2144"/>
                </a:lnTo>
                <a:lnTo>
                  <a:pt x="466" y="2130"/>
                </a:lnTo>
                <a:lnTo>
                  <a:pt x="472" y="2117"/>
                </a:lnTo>
                <a:lnTo>
                  <a:pt x="474" y="2117"/>
                </a:lnTo>
                <a:lnTo>
                  <a:pt x="480" y="2119"/>
                </a:lnTo>
                <a:lnTo>
                  <a:pt x="490" y="2121"/>
                </a:lnTo>
                <a:lnTo>
                  <a:pt x="502" y="2126"/>
                </a:lnTo>
                <a:lnTo>
                  <a:pt x="516" y="2135"/>
                </a:lnTo>
                <a:lnTo>
                  <a:pt x="532" y="2146"/>
                </a:lnTo>
                <a:lnTo>
                  <a:pt x="546" y="2161"/>
                </a:lnTo>
                <a:lnTo>
                  <a:pt x="561" y="2181"/>
                </a:lnTo>
                <a:lnTo>
                  <a:pt x="559" y="2156"/>
                </a:lnTo>
                <a:lnTo>
                  <a:pt x="560" y="2133"/>
                </a:lnTo>
                <a:lnTo>
                  <a:pt x="564" y="2114"/>
                </a:lnTo>
                <a:lnTo>
                  <a:pt x="568" y="2097"/>
                </a:lnTo>
                <a:lnTo>
                  <a:pt x="575" y="2082"/>
                </a:lnTo>
                <a:lnTo>
                  <a:pt x="582" y="2069"/>
                </a:lnTo>
                <a:lnTo>
                  <a:pt x="589" y="2056"/>
                </a:lnTo>
                <a:lnTo>
                  <a:pt x="597" y="2044"/>
                </a:lnTo>
                <a:lnTo>
                  <a:pt x="606" y="2031"/>
                </a:lnTo>
                <a:lnTo>
                  <a:pt x="613" y="2019"/>
                </a:lnTo>
                <a:lnTo>
                  <a:pt x="619" y="2005"/>
                </a:lnTo>
                <a:lnTo>
                  <a:pt x="624" y="1989"/>
                </a:lnTo>
                <a:lnTo>
                  <a:pt x="628" y="1971"/>
                </a:lnTo>
                <a:close/>
                <a:moveTo>
                  <a:pt x="909" y="1961"/>
                </a:moveTo>
                <a:lnTo>
                  <a:pt x="904" y="1963"/>
                </a:lnTo>
                <a:lnTo>
                  <a:pt x="899" y="1968"/>
                </a:lnTo>
                <a:lnTo>
                  <a:pt x="896" y="1976"/>
                </a:lnTo>
                <a:lnTo>
                  <a:pt x="897" y="1985"/>
                </a:lnTo>
                <a:lnTo>
                  <a:pt x="901" y="1993"/>
                </a:lnTo>
                <a:lnTo>
                  <a:pt x="906" y="1998"/>
                </a:lnTo>
                <a:lnTo>
                  <a:pt x="913" y="2002"/>
                </a:lnTo>
                <a:lnTo>
                  <a:pt x="922" y="2003"/>
                </a:lnTo>
                <a:lnTo>
                  <a:pt x="929" y="2001"/>
                </a:lnTo>
                <a:lnTo>
                  <a:pt x="936" y="1996"/>
                </a:lnTo>
                <a:lnTo>
                  <a:pt x="939" y="1990"/>
                </a:lnTo>
                <a:lnTo>
                  <a:pt x="940" y="1983"/>
                </a:lnTo>
                <a:lnTo>
                  <a:pt x="938" y="1976"/>
                </a:lnTo>
                <a:lnTo>
                  <a:pt x="935" y="1969"/>
                </a:lnTo>
                <a:lnTo>
                  <a:pt x="928" y="1965"/>
                </a:lnTo>
                <a:lnTo>
                  <a:pt x="923" y="1962"/>
                </a:lnTo>
                <a:lnTo>
                  <a:pt x="915" y="1961"/>
                </a:lnTo>
                <a:lnTo>
                  <a:pt x="909" y="1961"/>
                </a:lnTo>
                <a:close/>
                <a:moveTo>
                  <a:pt x="840" y="1936"/>
                </a:moveTo>
                <a:lnTo>
                  <a:pt x="833" y="1938"/>
                </a:lnTo>
                <a:lnTo>
                  <a:pt x="828" y="1942"/>
                </a:lnTo>
                <a:lnTo>
                  <a:pt x="827" y="1949"/>
                </a:lnTo>
                <a:lnTo>
                  <a:pt x="827" y="1956"/>
                </a:lnTo>
                <a:lnTo>
                  <a:pt x="828" y="1963"/>
                </a:lnTo>
                <a:lnTo>
                  <a:pt x="832" y="1967"/>
                </a:lnTo>
                <a:lnTo>
                  <a:pt x="839" y="1970"/>
                </a:lnTo>
                <a:lnTo>
                  <a:pt x="848" y="1971"/>
                </a:lnTo>
                <a:lnTo>
                  <a:pt x="855" y="1970"/>
                </a:lnTo>
                <a:lnTo>
                  <a:pt x="860" y="1969"/>
                </a:lnTo>
                <a:lnTo>
                  <a:pt x="863" y="1967"/>
                </a:lnTo>
                <a:lnTo>
                  <a:pt x="867" y="1965"/>
                </a:lnTo>
                <a:lnTo>
                  <a:pt x="870" y="1960"/>
                </a:lnTo>
                <a:lnTo>
                  <a:pt x="871" y="1953"/>
                </a:lnTo>
                <a:lnTo>
                  <a:pt x="869" y="1945"/>
                </a:lnTo>
                <a:lnTo>
                  <a:pt x="865" y="1941"/>
                </a:lnTo>
                <a:lnTo>
                  <a:pt x="861" y="1938"/>
                </a:lnTo>
                <a:lnTo>
                  <a:pt x="854" y="1937"/>
                </a:lnTo>
                <a:lnTo>
                  <a:pt x="848" y="1936"/>
                </a:lnTo>
                <a:lnTo>
                  <a:pt x="840" y="1936"/>
                </a:lnTo>
                <a:close/>
                <a:moveTo>
                  <a:pt x="727" y="1851"/>
                </a:moveTo>
                <a:lnTo>
                  <a:pt x="716" y="1853"/>
                </a:lnTo>
                <a:lnTo>
                  <a:pt x="707" y="1856"/>
                </a:lnTo>
                <a:lnTo>
                  <a:pt x="701" y="1861"/>
                </a:lnTo>
                <a:lnTo>
                  <a:pt x="694" y="1873"/>
                </a:lnTo>
                <a:lnTo>
                  <a:pt x="687" y="1888"/>
                </a:lnTo>
                <a:lnTo>
                  <a:pt x="681" y="1904"/>
                </a:lnTo>
                <a:lnTo>
                  <a:pt x="670" y="1941"/>
                </a:lnTo>
                <a:lnTo>
                  <a:pt x="665" y="1960"/>
                </a:lnTo>
                <a:lnTo>
                  <a:pt x="662" y="1979"/>
                </a:lnTo>
                <a:lnTo>
                  <a:pt x="659" y="1997"/>
                </a:lnTo>
                <a:lnTo>
                  <a:pt x="657" y="2012"/>
                </a:lnTo>
                <a:lnTo>
                  <a:pt x="655" y="2026"/>
                </a:lnTo>
                <a:lnTo>
                  <a:pt x="656" y="2036"/>
                </a:lnTo>
                <a:lnTo>
                  <a:pt x="657" y="2042"/>
                </a:lnTo>
                <a:lnTo>
                  <a:pt x="660" y="2044"/>
                </a:lnTo>
                <a:lnTo>
                  <a:pt x="674" y="2041"/>
                </a:lnTo>
                <a:lnTo>
                  <a:pt x="690" y="2034"/>
                </a:lnTo>
                <a:lnTo>
                  <a:pt x="706" y="2025"/>
                </a:lnTo>
                <a:lnTo>
                  <a:pt x="721" y="2013"/>
                </a:lnTo>
                <a:lnTo>
                  <a:pt x="736" y="1998"/>
                </a:lnTo>
                <a:lnTo>
                  <a:pt x="750" y="1983"/>
                </a:lnTo>
                <a:lnTo>
                  <a:pt x="762" y="1966"/>
                </a:lnTo>
                <a:lnTo>
                  <a:pt x="773" y="1950"/>
                </a:lnTo>
                <a:lnTo>
                  <a:pt x="781" y="1933"/>
                </a:lnTo>
                <a:lnTo>
                  <a:pt x="787" y="1917"/>
                </a:lnTo>
                <a:lnTo>
                  <a:pt x="789" y="1902"/>
                </a:lnTo>
                <a:lnTo>
                  <a:pt x="788" y="1889"/>
                </a:lnTo>
                <a:lnTo>
                  <a:pt x="783" y="1877"/>
                </a:lnTo>
                <a:lnTo>
                  <a:pt x="775" y="1867"/>
                </a:lnTo>
                <a:lnTo>
                  <a:pt x="764" y="1860"/>
                </a:lnTo>
                <a:lnTo>
                  <a:pt x="751" y="1855"/>
                </a:lnTo>
                <a:lnTo>
                  <a:pt x="740" y="1852"/>
                </a:lnTo>
                <a:lnTo>
                  <a:pt x="727" y="1851"/>
                </a:lnTo>
                <a:close/>
                <a:moveTo>
                  <a:pt x="893" y="1824"/>
                </a:moveTo>
                <a:lnTo>
                  <a:pt x="886" y="1825"/>
                </a:lnTo>
                <a:lnTo>
                  <a:pt x="880" y="1828"/>
                </a:lnTo>
                <a:lnTo>
                  <a:pt x="874" y="1831"/>
                </a:lnTo>
                <a:lnTo>
                  <a:pt x="870" y="1838"/>
                </a:lnTo>
                <a:lnTo>
                  <a:pt x="865" y="1847"/>
                </a:lnTo>
                <a:lnTo>
                  <a:pt x="861" y="1858"/>
                </a:lnTo>
                <a:lnTo>
                  <a:pt x="860" y="1868"/>
                </a:lnTo>
                <a:lnTo>
                  <a:pt x="862" y="1877"/>
                </a:lnTo>
                <a:lnTo>
                  <a:pt x="870" y="1887"/>
                </a:lnTo>
                <a:lnTo>
                  <a:pt x="881" y="1898"/>
                </a:lnTo>
                <a:lnTo>
                  <a:pt x="895" y="1909"/>
                </a:lnTo>
                <a:lnTo>
                  <a:pt x="914" y="1919"/>
                </a:lnTo>
                <a:lnTo>
                  <a:pt x="934" y="1929"/>
                </a:lnTo>
                <a:lnTo>
                  <a:pt x="956" y="1938"/>
                </a:lnTo>
                <a:lnTo>
                  <a:pt x="980" y="1944"/>
                </a:lnTo>
                <a:lnTo>
                  <a:pt x="994" y="1947"/>
                </a:lnTo>
                <a:lnTo>
                  <a:pt x="1006" y="1948"/>
                </a:lnTo>
                <a:lnTo>
                  <a:pt x="1014" y="1946"/>
                </a:lnTo>
                <a:lnTo>
                  <a:pt x="1020" y="1943"/>
                </a:lnTo>
                <a:lnTo>
                  <a:pt x="1024" y="1938"/>
                </a:lnTo>
                <a:lnTo>
                  <a:pt x="1025" y="1934"/>
                </a:lnTo>
                <a:lnTo>
                  <a:pt x="1025" y="1929"/>
                </a:lnTo>
                <a:lnTo>
                  <a:pt x="1024" y="1925"/>
                </a:lnTo>
                <a:lnTo>
                  <a:pt x="1024" y="1922"/>
                </a:lnTo>
                <a:lnTo>
                  <a:pt x="1023" y="1920"/>
                </a:lnTo>
                <a:lnTo>
                  <a:pt x="1015" y="1913"/>
                </a:lnTo>
                <a:lnTo>
                  <a:pt x="1003" y="1908"/>
                </a:lnTo>
                <a:lnTo>
                  <a:pt x="989" y="1904"/>
                </a:lnTo>
                <a:lnTo>
                  <a:pt x="972" y="1900"/>
                </a:lnTo>
                <a:lnTo>
                  <a:pt x="955" y="1896"/>
                </a:lnTo>
                <a:lnTo>
                  <a:pt x="939" y="1892"/>
                </a:lnTo>
                <a:lnTo>
                  <a:pt x="926" y="1889"/>
                </a:lnTo>
                <a:lnTo>
                  <a:pt x="915" y="1884"/>
                </a:lnTo>
                <a:lnTo>
                  <a:pt x="909" y="1878"/>
                </a:lnTo>
                <a:lnTo>
                  <a:pt x="905" y="1871"/>
                </a:lnTo>
                <a:lnTo>
                  <a:pt x="904" y="1861"/>
                </a:lnTo>
                <a:lnTo>
                  <a:pt x="905" y="1853"/>
                </a:lnTo>
                <a:lnTo>
                  <a:pt x="907" y="1845"/>
                </a:lnTo>
                <a:lnTo>
                  <a:pt x="908" y="1837"/>
                </a:lnTo>
                <a:lnTo>
                  <a:pt x="907" y="1831"/>
                </a:lnTo>
                <a:lnTo>
                  <a:pt x="904" y="1827"/>
                </a:lnTo>
                <a:lnTo>
                  <a:pt x="899" y="1824"/>
                </a:lnTo>
                <a:lnTo>
                  <a:pt x="893" y="1824"/>
                </a:lnTo>
                <a:close/>
                <a:moveTo>
                  <a:pt x="740" y="1762"/>
                </a:moveTo>
                <a:lnTo>
                  <a:pt x="727" y="1764"/>
                </a:lnTo>
                <a:lnTo>
                  <a:pt x="714" y="1767"/>
                </a:lnTo>
                <a:lnTo>
                  <a:pt x="701" y="1770"/>
                </a:lnTo>
                <a:lnTo>
                  <a:pt x="677" y="1781"/>
                </a:lnTo>
                <a:lnTo>
                  <a:pt x="664" y="1790"/>
                </a:lnTo>
                <a:lnTo>
                  <a:pt x="652" y="1797"/>
                </a:lnTo>
                <a:lnTo>
                  <a:pt x="639" y="1806"/>
                </a:lnTo>
                <a:lnTo>
                  <a:pt x="629" y="1814"/>
                </a:lnTo>
                <a:lnTo>
                  <a:pt x="620" y="1821"/>
                </a:lnTo>
                <a:lnTo>
                  <a:pt x="615" y="1827"/>
                </a:lnTo>
                <a:lnTo>
                  <a:pt x="609" y="1835"/>
                </a:lnTo>
                <a:lnTo>
                  <a:pt x="606" y="1844"/>
                </a:lnTo>
                <a:lnTo>
                  <a:pt x="604" y="1852"/>
                </a:lnTo>
                <a:lnTo>
                  <a:pt x="602" y="1861"/>
                </a:lnTo>
                <a:lnTo>
                  <a:pt x="619" y="1854"/>
                </a:lnTo>
                <a:lnTo>
                  <a:pt x="630" y="1849"/>
                </a:lnTo>
                <a:lnTo>
                  <a:pt x="644" y="1844"/>
                </a:lnTo>
                <a:lnTo>
                  <a:pt x="661" y="1838"/>
                </a:lnTo>
                <a:lnTo>
                  <a:pt x="679" y="1833"/>
                </a:lnTo>
                <a:lnTo>
                  <a:pt x="698" y="1828"/>
                </a:lnTo>
                <a:lnTo>
                  <a:pt x="719" y="1824"/>
                </a:lnTo>
                <a:lnTo>
                  <a:pt x="740" y="1822"/>
                </a:lnTo>
                <a:lnTo>
                  <a:pt x="762" y="1822"/>
                </a:lnTo>
                <a:lnTo>
                  <a:pt x="783" y="1823"/>
                </a:lnTo>
                <a:lnTo>
                  <a:pt x="781" y="1812"/>
                </a:lnTo>
                <a:lnTo>
                  <a:pt x="778" y="1800"/>
                </a:lnTo>
                <a:lnTo>
                  <a:pt x="775" y="1789"/>
                </a:lnTo>
                <a:lnTo>
                  <a:pt x="773" y="1779"/>
                </a:lnTo>
                <a:lnTo>
                  <a:pt x="767" y="1770"/>
                </a:lnTo>
                <a:lnTo>
                  <a:pt x="761" y="1766"/>
                </a:lnTo>
                <a:lnTo>
                  <a:pt x="751" y="1763"/>
                </a:lnTo>
                <a:lnTo>
                  <a:pt x="740" y="1762"/>
                </a:lnTo>
                <a:close/>
                <a:moveTo>
                  <a:pt x="362" y="1738"/>
                </a:moveTo>
                <a:lnTo>
                  <a:pt x="341" y="1739"/>
                </a:lnTo>
                <a:lnTo>
                  <a:pt x="323" y="1740"/>
                </a:lnTo>
                <a:lnTo>
                  <a:pt x="307" y="1743"/>
                </a:lnTo>
                <a:lnTo>
                  <a:pt x="293" y="1747"/>
                </a:lnTo>
                <a:lnTo>
                  <a:pt x="284" y="1751"/>
                </a:lnTo>
                <a:lnTo>
                  <a:pt x="274" y="1760"/>
                </a:lnTo>
                <a:lnTo>
                  <a:pt x="266" y="1771"/>
                </a:lnTo>
                <a:lnTo>
                  <a:pt x="261" y="1783"/>
                </a:lnTo>
                <a:lnTo>
                  <a:pt x="258" y="1795"/>
                </a:lnTo>
                <a:lnTo>
                  <a:pt x="257" y="1806"/>
                </a:lnTo>
                <a:lnTo>
                  <a:pt x="256" y="1815"/>
                </a:lnTo>
                <a:lnTo>
                  <a:pt x="256" y="1823"/>
                </a:lnTo>
                <a:lnTo>
                  <a:pt x="258" y="1818"/>
                </a:lnTo>
                <a:lnTo>
                  <a:pt x="261" y="1812"/>
                </a:lnTo>
                <a:lnTo>
                  <a:pt x="266" y="1806"/>
                </a:lnTo>
                <a:lnTo>
                  <a:pt x="271" y="1800"/>
                </a:lnTo>
                <a:lnTo>
                  <a:pt x="278" y="1794"/>
                </a:lnTo>
                <a:lnTo>
                  <a:pt x="287" y="1789"/>
                </a:lnTo>
                <a:lnTo>
                  <a:pt x="296" y="1786"/>
                </a:lnTo>
                <a:lnTo>
                  <a:pt x="308" y="1785"/>
                </a:lnTo>
                <a:lnTo>
                  <a:pt x="321" y="1789"/>
                </a:lnTo>
                <a:lnTo>
                  <a:pt x="332" y="1795"/>
                </a:lnTo>
                <a:lnTo>
                  <a:pt x="339" y="1801"/>
                </a:lnTo>
                <a:lnTo>
                  <a:pt x="343" y="1807"/>
                </a:lnTo>
                <a:lnTo>
                  <a:pt x="343" y="1813"/>
                </a:lnTo>
                <a:lnTo>
                  <a:pt x="341" y="1819"/>
                </a:lnTo>
                <a:lnTo>
                  <a:pt x="338" y="1823"/>
                </a:lnTo>
                <a:lnTo>
                  <a:pt x="289" y="1892"/>
                </a:lnTo>
                <a:lnTo>
                  <a:pt x="338" y="1915"/>
                </a:lnTo>
                <a:lnTo>
                  <a:pt x="352" y="1900"/>
                </a:lnTo>
                <a:lnTo>
                  <a:pt x="364" y="1885"/>
                </a:lnTo>
                <a:lnTo>
                  <a:pt x="375" y="1872"/>
                </a:lnTo>
                <a:lnTo>
                  <a:pt x="387" y="1861"/>
                </a:lnTo>
                <a:lnTo>
                  <a:pt x="401" y="1850"/>
                </a:lnTo>
                <a:lnTo>
                  <a:pt x="421" y="1839"/>
                </a:lnTo>
                <a:lnTo>
                  <a:pt x="431" y="1838"/>
                </a:lnTo>
                <a:lnTo>
                  <a:pt x="440" y="1837"/>
                </a:lnTo>
                <a:lnTo>
                  <a:pt x="449" y="1839"/>
                </a:lnTo>
                <a:lnTo>
                  <a:pt x="459" y="1845"/>
                </a:lnTo>
                <a:lnTo>
                  <a:pt x="470" y="1854"/>
                </a:lnTo>
                <a:lnTo>
                  <a:pt x="477" y="1861"/>
                </a:lnTo>
                <a:lnTo>
                  <a:pt x="481" y="1870"/>
                </a:lnTo>
                <a:lnTo>
                  <a:pt x="485" y="1879"/>
                </a:lnTo>
                <a:lnTo>
                  <a:pt x="487" y="1889"/>
                </a:lnTo>
                <a:lnTo>
                  <a:pt x="486" y="1898"/>
                </a:lnTo>
                <a:lnTo>
                  <a:pt x="484" y="1907"/>
                </a:lnTo>
                <a:lnTo>
                  <a:pt x="478" y="1916"/>
                </a:lnTo>
                <a:lnTo>
                  <a:pt x="470" y="1922"/>
                </a:lnTo>
                <a:lnTo>
                  <a:pt x="458" y="1927"/>
                </a:lnTo>
                <a:lnTo>
                  <a:pt x="447" y="1927"/>
                </a:lnTo>
                <a:lnTo>
                  <a:pt x="437" y="1925"/>
                </a:lnTo>
                <a:lnTo>
                  <a:pt x="428" y="1920"/>
                </a:lnTo>
                <a:lnTo>
                  <a:pt x="422" y="1911"/>
                </a:lnTo>
                <a:lnTo>
                  <a:pt x="416" y="1902"/>
                </a:lnTo>
                <a:lnTo>
                  <a:pt x="412" y="1892"/>
                </a:lnTo>
                <a:lnTo>
                  <a:pt x="410" y="1894"/>
                </a:lnTo>
                <a:lnTo>
                  <a:pt x="406" y="1899"/>
                </a:lnTo>
                <a:lnTo>
                  <a:pt x="401" y="1905"/>
                </a:lnTo>
                <a:lnTo>
                  <a:pt x="398" y="1912"/>
                </a:lnTo>
                <a:lnTo>
                  <a:pt x="396" y="1921"/>
                </a:lnTo>
                <a:lnTo>
                  <a:pt x="395" y="1930"/>
                </a:lnTo>
                <a:lnTo>
                  <a:pt x="398" y="1939"/>
                </a:lnTo>
                <a:lnTo>
                  <a:pt x="404" y="1949"/>
                </a:lnTo>
                <a:lnTo>
                  <a:pt x="415" y="1957"/>
                </a:lnTo>
                <a:lnTo>
                  <a:pt x="425" y="1961"/>
                </a:lnTo>
                <a:lnTo>
                  <a:pt x="439" y="1965"/>
                </a:lnTo>
                <a:lnTo>
                  <a:pt x="455" y="1967"/>
                </a:lnTo>
                <a:lnTo>
                  <a:pt x="471" y="1968"/>
                </a:lnTo>
                <a:lnTo>
                  <a:pt x="489" y="1968"/>
                </a:lnTo>
                <a:lnTo>
                  <a:pt x="508" y="1967"/>
                </a:lnTo>
                <a:lnTo>
                  <a:pt x="526" y="1964"/>
                </a:lnTo>
                <a:lnTo>
                  <a:pt x="544" y="1960"/>
                </a:lnTo>
                <a:lnTo>
                  <a:pt x="561" y="1954"/>
                </a:lnTo>
                <a:lnTo>
                  <a:pt x="575" y="1947"/>
                </a:lnTo>
                <a:lnTo>
                  <a:pt x="587" y="1938"/>
                </a:lnTo>
                <a:lnTo>
                  <a:pt x="596" y="1927"/>
                </a:lnTo>
                <a:lnTo>
                  <a:pt x="601" y="1914"/>
                </a:lnTo>
                <a:lnTo>
                  <a:pt x="602" y="1900"/>
                </a:lnTo>
                <a:lnTo>
                  <a:pt x="599" y="1895"/>
                </a:lnTo>
                <a:lnTo>
                  <a:pt x="592" y="1891"/>
                </a:lnTo>
                <a:lnTo>
                  <a:pt x="581" y="1886"/>
                </a:lnTo>
                <a:lnTo>
                  <a:pt x="568" y="1882"/>
                </a:lnTo>
                <a:lnTo>
                  <a:pt x="554" y="1877"/>
                </a:lnTo>
                <a:lnTo>
                  <a:pt x="538" y="1872"/>
                </a:lnTo>
                <a:lnTo>
                  <a:pt x="524" y="1867"/>
                </a:lnTo>
                <a:lnTo>
                  <a:pt x="511" y="1861"/>
                </a:lnTo>
                <a:lnTo>
                  <a:pt x="526" y="1851"/>
                </a:lnTo>
                <a:lnTo>
                  <a:pt x="536" y="1847"/>
                </a:lnTo>
                <a:lnTo>
                  <a:pt x="543" y="1842"/>
                </a:lnTo>
                <a:lnTo>
                  <a:pt x="550" y="1837"/>
                </a:lnTo>
                <a:lnTo>
                  <a:pt x="554" y="1831"/>
                </a:lnTo>
                <a:lnTo>
                  <a:pt x="553" y="1823"/>
                </a:lnTo>
                <a:lnTo>
                  <a:pt x="543" y="1806"/>
                </a:lnTo>
                <a:lnTo>
                  <a:pt x="530" y="1790"/>
                </a:lnTo>
                <a:lnTo>
                  <a:pt x="513" y="1776"/>
                </a:lnTo>
                <a:lnTo>
                  <a:pt x="495" y="1765"/>
                </a:lnTo>
                <a:lnTo>
                  <a:pt x="474" y="1757"/>
                </a:lnTo>
                <a:lnTo>
                  <a:pt x="452" y="1749"/>
                </a:lnTo>
                <a:lnTo>
                  <a:pt x="429" y="1744"/>
                </a:lnTo>
                <a:lnTo>
                  <a:pt x="406" y="1740"/>
                </a:lnTo>
                <a:lnTo>
                  <a:pt x="383" y="1739"/>
                </a:lnTo>
                <a:lnTo>
                  <a:pt x="362" y="1738"/>
                </a:lnTo>
                <a:close/>
                <a:moveTo>
                  <a:pt x="589" y="1671"/>
                </a:moveTo>
                <a:lnTo>
                  <a:pt x="583" y="1674"/>
                </a:lnTo>
                <a:lnTo>
                  <a:pt x="575" y="1680"/>
                </a:lnTo>
                <a:lnTo>
                  <a:pt x="565" y="1686"/>
                </a:lnTo>
                <a:lnTo>
                  <a:pt x="554" y="1694"/>
                </a:lnTo>
                <a:lnTo>
                  <a:pt x="543" y="1702"/>
                </a:lnTo>
                <a:lnTo>
                  <a:pt x="532" y="1710"/>
                </a:lnTo>
                <a:lnTo>
                  <a:pt x="521" y="1718"/>
                </a:lnTo>
                <a:lnTo>
                  <a:pt x="511" y="1724"/>
                </a:lnTo>
                <a:lnTo>
                  <a:pt x="513" y="1727"/>
                </a:lnTo>
                <a:lnTo>
                  <a:pt x="518" y="1733"/>
                </a:lnTo>
                <a:lnTo>
                  <a:pt x="523" y="1740"/>
                </a:lnTo>
                <a:lnTo>
                  <a:pt x="532" y="1747"/>
                </a:lnTo>
                <a:lnTo>
                  <a:pt x="542" y="1755"/>
                </a:lnTo>
                <a:lnTo>
                  <a:pt x="553" y="1762"/>
                </a:lnTo>
                <a:lnTo>
                  <a:pt x="565" y="1768"/>
                </a:lnTo>
                <a:lnTo>
                  <a:pt x="579" y="1772"/>
                </a:lnTo>
                <a:lnTo>
                  <a:pt x="595" y="1773"/>
                </a:lnTo>
                <a:lnTo>
                  <a:pt x="610" y="1770"/>
                </a:lnTo>
                <a:lnTo>
                  <a:pt x="627" y="1762"/>
                </a:lnTo>
                <a:lnTo>
                  <a:pt x="626" y="1760"/>
                </a:lnTo>
                <a:lnTo>
                  <a:pt x="621" y="1743"/>
                </a:lnTo>
                <a:lnTo>
                  <a:pt x="618" y="1731"/>
                </a:lnTo>
                <a:lnTo>
                  <a:pt x="614" y="1718"/>
                </a:lnTo>
                <a:lnTo>
                  <a:pt x="609" y="1705"/>
                </a:lnTo>
                <a:lnTo>
                  <a:pt x="606" y="1692"/>
                </a:lnTo>
                <a:lnTo>
                  <a:pt x="601" y="1682"/>
                </a:lnTo>
                <a:lnTo>
                  <a:pt x="597" y="1674"/>
                </a:lnTo>
                <a:lnTo>
                  <a:pt x="594" y="1671"/>
                </a:lnTo>
                <a:lnTo>
                  <a:pt x="589" y="1671"/>
                </a:lnTo>
                <a:close/>
                <a:moveTo>
                  <a:pt x="915" y="1643"/>
                </a:moveTo>
                <a:lnTo>
                  <a:pt x="907" y="1646"/>
                </a:lnTo>
                <a:lnTo>
                  <a:pt x="902" y="1651"/>
                </a:lnTo>
                <a:lnTo>
                  <a:pt x="898" y="1658"/>
                </a:lnTo>
                <a:lnTo>
                  <a:pt x="897" y="1665"/>
                </a:lnTo>
                <a:lnTo>
                  <a:pt x="898" y="1672"/>
                </a:lnTo>
                <a:lnTo>
                  <a:pt x="901" y="1676"/>
                </a:lnTo>
                <a:lnTo>
                  <a:pt x="906" y="1678"/>
                </a:lnTo>
                <a:lnTo>
                  <a:pt x="916" y="1680"/>
                </a:lnTo>
                <a:lnTo>
                  <a:pt x="929" y="1680"/>
                </a:lnTo>
                <a:lnTo>
                  <a:pt x="944" y="1682"/>
                </a:lnTo>
                <a:lnTo>
                  <a:pt x="960" y="1684"/>
                </a:lnTo>
                <a:lnTo>
                  <a:pt x="976" y="1685"/>
                </a:lnTo>
                <a:lnTo>
                  <a:pt x="990" y="1686"/>
                </a:lnTo>
                <a:lnTo>
                  <a:pt x="985" y="1679"/>
                </a:lnTo>
                <a:lnTo>
                  <a:pt x="981" y="1670"/>
                </a:lnTo>
                <a:lnTo>
                  <a:pt x="976" y="1663"/>
                </a:lnTo>
                <a:lnTo>
                  <a:pt x="970" y="1659"/>
                </a:lnTo>
                <a:lnTo>
                  <a:pt x="964" y="1657"/>
                </a:lnTo>
                <a:lnTo>
                  <a:pt x="956" y="1653"/>
                </a:lnTo>
                <a:lnTo>
                  <a:pt x="946" y="1649"/>
                </a:lnTo>
                <a:lnTo>
                  <a:pt x="935" y="1647"/>
                </a:lnTo>
                <a:lnTo>
                  <a:pt x="925" y="1644"/>
                </a:lnTo>
                <a:lnTo>
                  <a:pt x="915" y="1643"/>
                </a:lnTo>
                <a:close/>
                <a:moveTo>
                  <a:pt x="517" y="1641"/>
                </a:moveTo>
                <a:lnTo>
                  <a:pt x="508" y="1641"/>
                </a:lnTo>
                <a:lnTo>
                  <a:pt x="496" y="1641"/>
                </a:lnTo>
                <a:lnTo>
                  <a:pt x="479" y="1642"/>
                </a:lnTo>
                <a:lnTo>
                  <a:pt x="461" y="1643"/>
                </a:lnTo>
                <a:lnTo>
                  <a:pt x="441" y="1645"/>
                </a:lnTo>
                <a:lnTo>
                  <a:pt x="402" y="1647"/>
                </a:lnTo>
                <a:lnTo>
                  <a:pt x="385" y="1647"/>
                </a:lnTo>
                <a:lnTo>
                  <a:pt x="371" y="1648"/>
                </a:lnTo>
                <a:lnTo>
                  <a:pt x="383" y="1659"/>
                </a:lnTo>
                <a:lnTo>
                  <a:pt x="392" y="1667"/>
                </a:lnTo>
                <a:lnTo>
                  <a:pt x="403" y="1674"/>
                </a:lnTo>
                <a:lnTo>
                  <a:pt x="415" y="1684"/>
                </a:lnTo>
                <a:lnTo>
                  <a:pt x="427" y="1691"/>
                </a:lnTo>
                <a:lnTo>
                  <a:pt x="438" y="1699"/>
                </a:lnTo>
                <a:lnTo>
                  <a:pt x="449" y="1706"/>
                </a:lnTo>
                <a:lnTo>
                  <a:pt x="457" y="1710"/>
                </a:lnTo>
                <a:lnTo>
                  <a:pt x="466" y="1707"/>
                </a:lnTo>
                <a:lnTo>
                  <a:pt x="477" y="1704"/>
                </a:lnTo>
                <a:lnTo>
                  <a:pt x="488" y="1698"/>
                </a:lnTo>
                <a:lnTo>
                  <a:pt x="499" y="1689"/>
                </a:lnTo>
                <a:lnTo>
                  <a:pt x="506" y="1672"/>
                </a:lnTo>
                <a:lnTo>
                  <a:pt x="510" y="1663"/>
                </a:lnTo>
                <a:lnTo>
                  <a:pt x="514" y="1654"/>
                </a:lnTo>
                <a:lnTo>
                  <a:pt x="517" y="1647"/>
                </a:lnTo>
                <a:lnTo>
                  <a:pt x="519" y="1642"/>
                </a:lnTo>
                <a:lnTo>
                  <a:pt x="520" y="1641"/>
                </a:lnTo>
                <a:lnTo>
                  <a:pt x="517" y="1641"/>
                </a:lnTo>
                <a:close/>
                <a:moveTo>
                  <a:pt x="737" y="1636"/>
                </a:moveTo>
                <a:lnTo>
                  <a:pt x="718" y="1638"/>
                </a:lnTo>
                <a:lnTo>
                  <a:pt x="707" y="1642"/>
                </a:lnTo>
                <a:lnTo>
                  <a:pt x="696" y="1647"/>
                </a:lnTo>
                <a:lnTo>
                  <a:pt x="687" y="1655"/>
                </a:lnTo>
                <a:lnTo>
                  <a:pt x="679" y="1663"/>
                </a:lnTo>
                <a:lnTo>
                  <a:pt x="674" y="1673"/>
                </a:lnTo>
                <a:lnTo>
                  <a:pt x="671" y="1683"/>
                </a:lnTo>
                <a:lnTo>
                  <a:pt x="670" y="1694"/>
                </a:lnTo>
                <a:lnTo>
                  <a:pt x="674" y="1704"/>
                </a:lnTo>
                <a:lnTo>
                  <a:pt x="681" y="1714"/>
                </a:lnTo>
                <a:lnTo>
                  <a:pt x="693" y="1724"/>
                </a:lnTo>
                <a:lnTo>
                  <a:pt x="686" y="1713"/>
                </a:lnTo>
                <a:lnTo>
                  <a:pt x="683" y="1704"/>
                </a:lnTo>
                <a:lnTo>
                  <a:pt x="682" y="1696"/>
                </a:lnTo>
                <a:lnTo>
                  <a:pt x="684" y="1691"/>
                </a:lnTo>
                <a:lnTo>
                  <a:pt x="687" y="1686"/>
                </a:lnTo>
                <a:lnTo>
                  <a:pt x="691" y="1683"/>
                </a:lnTo>
                <a:lnTo>
                  <a:pt x="696" y="1680"/>
                </a:lnTo>
                <a:lnTo>
                  <a:pt x="706" y="1674"/>
                </a:lnTo>
                <a:lnTo>
                  <a:pt x="717" y="1673"/>
                </a:lnTo>
                <a:lnTo>
                  <a:pt x="729" y="1674"/>
                </a:lnTo>
                <a:lnTo>
                  <a:pt x="740" y="1675"/>
                </a:lnTo>
                <a:lnTo>
                  <a:pt x="749" y="1678"/>
                </a:lnTo>
                <a:lnTo>
                  <a:pt x="756" y="1680"/>
                </a:lnTo>
                <a:lnTo>
                  <a:pt x="763" y="1684"/>
                </a:lnTo>
                <a:lnTo>
                  <a:pt x="762" y="1699"/>
                </a:lnTo>
                <a:lnTo>
                  <a:pt x="762" y="1711"/>
                </a:lnTo>
                <a:lnTo>
                  <a:pt x="767" y="1721"/>
                </a:lnTo>
                <a:lnTo>
                  <a:pt x="773" y="1729"/>
                </a:lnTo>
                <a:lnTo>
                  <a:pt x="787" y="1743"/>
                </a:lnTo>
                <a:lnTo>
                  <a:pt x="796" y="1750"/>
                </a:lnTo>
                <a:lnTo>
                  <a:pt x="805" y="1757"/>
                </a:lnTo>
                <a:lnTo>
                  <a:pt x="812" y="1765"/>
                </a:lnTo>
                <a:lnTo>
                  <a:pt x="818" y="1774"/>
                </a:lnTo>
                <a:lnTo>
                  <a:pt x="823" y="1786"/>
                </a:lnTo>
                <a:lnTo>
                  <a:pt x="825" y="1801"/>
                </a:lnTo>
                <a:lnTo>
                  <a:pt x="833" y="1800"/>
                </a:lnTo>
                <a:lnTo>
                  <a:pt x="843" y="1798"/>
                </a:lnTo>
                <a:lnTo>
                  <a:pt x="854" y="1796"/>
                </a:lnTo>
                <a:lnTo>
                  <a:pt x="864" y="1793"/>
                </a:lnTo>
                <a:lnTo>
                  <a:pt x="873" y="1790"/>
                </a:lnTo>
                <a:lnTo>
                  <a:pt x="880" y="1784"/>
                </a:lnTo>
                <a:lnTo>
                  <a:pt x="883" y="1777"/>
                </a:lnTo>
                <a:lnTo>
                  <a:pt x="886" y="1764"/>
                </a:lnTo>
                <a:lnTo>
                  <a:pt x="887" y="1750"/>
                </a:lnTo>
                <a:lnTo>
                  <a:pt x="886" y="1735"/>
                </a:lnTo>
                <a:lnTo>
                  <a:pt x="882" y="1720"/>
                </a:lnTo>
                <a:lnTo>
                  <a:pt x="876" y="1711"/>
                </a:lnTo>
                <a:lnTo>
                  <a:pt x="867" y="1701"/>
                </a:lnTo>
                <a:lnTo>
                  <a:pt x="856" y="1690"/>
                </a:lnTo>
                <a:lnTo>
                  <a:pt x="843" y="1680"/>
                </a:lnTo>
                <a:lnTo>
                  <a:pt x="831" y="1670"/>
                </a:lnTo>
                <a:lnTo>
                  <a:pt x="818" y="1662"/>
                </a:lnTo>
                <a:lnTo>
                  <a:pt x="808" y="1656"/>
                </a:lnTo>
                <a:lnTo>
                  <a:pt x="793" y="1648"/>
                </a:lnTo>
                <a:lnTo>
                  <a:pt x="775" y="1641"/>
                </a:lnTo>
                <a:lnTo>
                  <a:pt x="756" y="1637"/>
                </a:lnTo>
                <a:lnTo>
                  <a:pt x="737" y="1636"/>
                </a:lnTo>
                <a:close/>
                <a:moveTo>
                  <a:pt x="289" y="1557"/>
                </a:moveTo>
                <a:lnTo>
                  <a:pt x="338" y="1625"/>
                </a:lnTo>
                <a:lnTo>
                  <a:pt x="366" y="1622"/>
                </a:lnTo>
                <a:lnTo>
                  <a:pt x="389" y="1617"/>
                </a:lnTo>
                <a:lnTo>
                  <a:pt x="411" y="1610"/>
                </a:lnTo>
                <a:lnTo>
                  <a:pt x="429" y="1600"/>
                </a:lnTo>
                <a:lnTo>
                  <a:pt x="445" y="1587"/>
                </a:lnTo>
                <a:lnTo>
                  <a:pt x="289" y="1557"/>
                </a:lnTo>
                <a:close/>
                <a:moveTo>
                  <a:pt x="247" y="1427"/>
                </a:moveTo>
                <a:lnTo>
                  <a:pt x="272" y="1511"/>
                </a:lnTo>
                <a:lnTo>
                  <a:pt x="363" y="1511"/>
                </a:lnTo>
                <a:lnTo>
                  <a:pt x="363" y="1496"/>
                </a:lnTo>
                <a:lnTo>
                  <a:pt x="247" y="1427"/>
                </a:lnTo>
                <a:close/>
                <a:moveTo>
                  <a:pt x="826" y="1425"/>
                </a:moveTo>
                <a:lnTo>
                  <a:pt x="816" y="1426"/>
                </a:lnTo>
                <a:lnTo>
                  <a:pt x="805" y="1427"/>
                </a:lnTo>
                <a:lnTo>
                  <a:pt x="783" y="1433"/>
                </a:lnTo>
                <a:lnTo>
                  <a:pt x="773" y="1437"/>
                </a:lnTo>
                <a:lnTo>
                  <a:pt x="763" y="1442"/>
                </a:lnTo>
                <a:lnTo>
                  <a:pt x="755" y="1449"/>
                </a:lnTo>
                <a:lnTo>
                  <a:pt x="748" y="1457"/>
                </a:lnTo>
                <a:lnTo>
                  <a:pt x="743" y="1468"/>
                </a:lnTo>
                <a:lnTo>
                  <a:pt x="741" y="1481"/>
                </a:lnTo>
                <a:lnTo>
                  <a:pt x="742" y="1496"/>
                </a:lnTo>
                <a:lnTo>
                  <a:pt x="747" y="1507"/>
                </a:lnTo>
                <a:lnTo>
                  <a:pt x="753" y="1515"/>
                </a:lnTo>
                <a:lnTo>
                  <a:pt x="762" y="1521"/>
                </a:lnTo>
                <a:lnTo>
                  <a:pt x="771" y="1524"/>
                </a:lnTo>
                <a:lnTo>
                  <a:pt x="781" y="1526"/>
                </a:lnTo>
                <a:lnTo>
                  <a:pt x="790" y="1526"/>
                </a:lnTo>
                <a:lnTo>
                  <a:pt x="800" y="1526"/>
                </a:lnTo>
                <a:lnTo>
                  <a:pt x="799" y="1525"/>
                </a:lnTo>
                <a:lnTo>
                  <a:pt x="796" y="1521"/>
                </a:lnTo>
                <a:lnTo>
                  <a:pt x="794" y="1515"/>
                </a:lnTo>
                <a:lnTo>
                  <a:pt x="793" y="1507"/>
                </a:lnTo>
                <a:lnTo>
                  <a:pt x="794" y="1498"/>
                </a:lnTo>
                <a:lnTo>
                  <a:pt x="800" y="1488"/>
                </a:lnTo>
                <a:lnTo>
                  <a:pt x="808" y="1481"/>
                </a:lnTo>
                <a:lnTo>
                  <a:pt x="817" y="1476"/>
                </a:lnTo>
                <a:lnTo>
                  <a:pt x="827" y="1473"/>
                </a:lnTo>
                <a:lnTo>
                  <a:pt x="838" y="1473"/>
                </a:lnTo>
                <a:lnTo>
                  <a:pt x="849" y="1477"/>
                </a:lnTo>
                <a:lnTo>
                  <a:pt x="858" y="1482"/>
                </a:lnTo>
                <a:lnTo>
                  <a:pt x="866" y="1493"/>
                </a:lnTo>
                <a:lnTo>
                  <a:pt x="873" y="1510"/>
                </a:lnTo>
                <a:lnTo>
                  <a:pt x="875" y="1527"/>
                </a:lnTo>
                <a:lnTo>
                  <a:pt x="871" y="1543"/>
                </a:lnTo>
                <a:lnTo>
                  <a:pt x="864" y="1558"/>
                </a:lnTo>
                <a:lnTo>
                  <a:pt x="852" y="1571"/>
                </a:lnTo>
                <a:lnTo>
                  <a:pt x="837" y="1581"/>
                </a:lnTo>
                <a:lnTo>
                  <a:pt x="819" y="1589"/>
                </a:lnTo>
                <a:lnTo>
                  <a:pt x="801" y="1594"/>
                </a:lnTo>
                <a:lnTo>
                  <a:pt x="781" y="1596"/>
                </a:lnTo>
                <a:lnTo>
                  <a:pt x="762" y="1593"/>
                </a:lnTo>
                <a:lnTo>
                  <a:pt x="742" y="1587"/>
                </a:lnTo>
                <a:lnTo>
                  <a:pt x="729" y="1581"/>
                </a:lnTo>
                <a:lnTo>
                  <a:pt x="720" y="1575"/>
                </a:lnTo>
                <a:lnTo>
                  <a:pt x="707" y="1562"/>
                </a:lnTo>
                <a:lnTo>
                  <a:pt x="701" y="1553"/>
                </a:lnTo>
                <a:lnTo>
                  <a:pt x="693" y="1542"/>
                </a:lnTo>
                <a:lnTo>
                  <a:pt x="685" y="1527"/>
                </a:lnTo>
                <a:lnTo>
                  <a:pt x="680" y="1515"/>
                </a:lnTo>
                <a:lnTo>
                  <a:pt x="679" y="1503"/>
                </a:lnTo>
                <a:lnTo>
                  <a:pt x="681" y="1492"/>
                </a:lnTo>
                <a:lnTo>
                  <a:pt x="692" y="1459"/>
                </a:lnTo>
                <a:lnTo>
                  <a:pt x="694" y="1447"/>
                </a:lnTo>
                <a:lnTo>
                  <a:pt x="693" y="1435"/>
                </a:lnTo>
                <a:lnTo>
                  <a:pt x="668" y="1445"/>
                </a:lnTo>
                <a:lnTo>
                  <a:pt x="643" y="1456"/>
                </a:lnTo>
                <a:lnTo>
                  <a:pt x="619" y="1467"/>
                </a:lnTo>
                <a:lnTo>
                  <a:pt x="595" y="1477"/>
                </a:lnTo>
                <a:lnTo>
                  <a:pt x="567" y="1487"/>
                </a:lnTo>
                <a:lnTo>
                  <a:pt x="536" y="1496"/>
                </a:lnTo>
                <a:lnTo>
                  <a:pt x="571" y="1521"/>
                </a:lnTo>
                <a:lnTo>
                  <a:pt x="606" y="1544"/>
                </a:lnTo>
                <a:lnTo>
                  <a:pt x="641" y="1564"/>
                </a:lnTo>
                <a:lnTo>
                  <a:pt x="679" y="1582"/>
                </a:lnTo>
                <a:lnTo>
                  <a:pt x="718" y="1597"/>
                </a:lnTo>
                <a:lnTo>
                  <a:pt x="759" y="1608"/>
                </a:lnTo>
                <a:lnTo>
                  <a:pt x="803" y="1617"/>
                </a:lnTo>
                <a:lnTo>
                  <a:pt x="849" y="1623"/>
                </a:lnTo>
                <a:lnTo>
                  <a:pt x="899" y="1625"/>
                </a:lnTo>
                <a:lnTo>
                  <a:pt x="899" y="1587"/>
                </a:lnTo>
                <a:lnTo>
                  <a:pt x="906" y="1587"/>
                </a:lnTo>
                <a:lnTo>
                  <a:pt x="915" y="1589"/>
                </a:lnTo>
                <a:lnTo>
                  <a:pt x="924" y="1591"/>
                </a:lnTo>
                <a:lnTo>
                  <a:pt x="933" y="1593"/>
                </a:lnTo>
                <a:lnTo>
                  <a:pt x="941" y="1594"/>
                </a:lnTo>
                <a:lnTo>
                  <a:pt x="948" y="1594"/>
                </a:lnTo>
                <a:lnTo>
                  <a:pt x="956" y="1592"/>
                </a:lnTo>
                <a:lnTo>
                  <a:pt x="961" y="1587"/>
                </a:lnTo>
                <a:lnTo>
                  <a:pt x="965" y="1580"/>
                </a:lnTo>
                <a:lnTo>
                  <a:pt x="967" y="1568"/>
                </a:lnTo>
                <a:lnTo>
                  <a:pt x="967" y="1553"/>
                </a:lnTo>
                <a:lnTo>
                  <a:pt x="965" y="1537"/>
                </a:lnTo>
                <a:lnTo>
                  <a:pt x="962" y="1521"/>
                </a:lnTo>
                <a:lnTo>
                  <a:pt x="957" y="1503"/>
                </a:lnTo>
                <a:lnTo>
                  <a:pt x="950" y="1487"/>
                </a:lnTo>
                <a:lnTo>
                  <a:pt x="943" y="1471"/>
                </a:lnTo>
                <a:lnTo>
                  <a:pt x="934" y="1459"/>
                </a:lnTo>
                <a:lnTo>
                  <a:pt x="924" y="1450"/>
                </a:lnTo>
                <a:lnTo>
                  <a:pt x="913" y="1444"/>
                </a:lnTo>
                <a:lnTo>
                  <a:pt x="898" y="1438"/>
                </a:lnTo>
                <a:lnTo>
                  <a:pt x="882" y="1432"/>
                </a:lnTo>
                <a:lnTo>
                  <a:pt x="863" y="1427"/>
                </a:lnTo>
                <a:lnTo>
                  <a:pt x="844" y="1425"/>
                </a:lnTo>
                <a:lnTo>
                  <a:pt x="826" y="1425"/>
                </a:lnTo>
                <a:close/>
                <a:moveTo>
                  <a:pt x="454" y="1374"/>
                </a:moveTo>
                <a:lnTo>
                  <a:pt x="495" y="1466"/>
                </a:lnTo>
                <a:lnTo>
                  <a:pt x="619" y="1389"/>
                </a:lnTo>
                <a:lnTo>
                  <a:pt x="619" y="1382"/>
                </a:lnTo>
                <a:lnTo>
                  <a:pt x="454" y="1374"/>
                </a:lnTo>
                <a:close/>
                <a:moveTo>
                  <a:pt x="734" y="1260"/>
                </a:moveTo>
                <a:lnTo>
                  <a:pt x="747" y="1280"/>
                </a:lnTo>
                <a:lnTo>
                  <a:pt x="763" y="1297"/>
                </a:lnTo>
                <a:lnTo>
                  <a:pt x="781" y="1312"/>
                </a:lnTo>
                <a:lnTo>
                  <a:pt x="801" y="1326"/>
                </a:lnTo>
                <a:lnTo>
                  <a:pt x="822" y="1339"/>
                </a:lnTo>
                <a:lnTo>
                  <a:pt x="866" y="1361"/>
                </a:lnTo>
                <a:lnTo>
                  <a:pt x="889" y="1371"/>
                </a:lnTo>
                <a:lnTo>
                  <a:pt x="911" y="1382"/>
                </a:lnTo>
                <a:lnTo>
                  <a:pt x="932" y="1394"/>
                </a:lnTo>
                <a:lnTo>
                  <a:pt x="953" y="1407"/>
                </a:lnTo>
                <a:lnTo>
                  <a:pt x="971" y="1422"/>
                </a:lnTo>
                <a:lnTo>
                  <a:pt x="989" y="1439"/>
                </a:lnTo>
                <a:lnTo>
                  <a:pt x="1002" y="1459"/>
                </a:lnTo>
                <a:lnTo>
                  <a:pt x="1014" y="1481"/>
                </a:lnTo>
                <a:lnTo>
                  <a:pt x="1023" y="1481"/>
                </a:lnTo>
                <a:lnTo>
                  <a:pt x="1031" y="1260"/>
                </a:lnTo>
                <a:lnTo>
                  <a:pt x="989" y="1268"/>
                </a:lnTo>
                <a:lnTo>
                  <a:pt x="948" y="1271"/>
                </a:lnTo>
                <a:lnTo>
                  <a:pt x="908" y="1272"/>
                </a:lnTo>
                <a:lnTo>
                  <a:pt x="868" y="1270"/>
                </a:lnTo>
                <a:lnTo>
                  <a:pt x="826" y="1267"/>
                </a:lnTo>
                <a:lnTo>
                  <a:pt x="782" y="1263"/>
                </a:lnTo>
                <a:lnTo>
                  <a:pt x="734" y="1260"/>
                </a:lnTo>
                <a:close/>
                <a:moveTo>
                  <a:pt x="429" y="1245"/>
                </a:moveTo>
                <a:lnTo>
                  <a:pt x="437" y="1351"/>
                </a:lnTo>
                <a:lnTo>
                  <a:pt x="553" y="1306"/>
                </a:lnTo>
                <a:lnTo>
                  <a:pt x="429" y="1245"/>
                </a:lnTo>
                <a:close/>
                <a:moveTo>
                  <a:pt x="223" y="1245"/>
                </a:moveTo>
                <a:lnTo>
                  <a:pt x="247" y="1405"/>
                </a:lnTo>
                <a:lnTo>
                  <a:pt x="355" y="1435"/>
                </a:lnTo>
                <a:lnTo>
                  <a:pt x="338" y="1420"/>
                </a:lnTo>
                <a:lnTo>
                  <a:pt x="223" y="1245"/>
                </a:lnTo>
                <a:close/>
                <a:moveTo>
                  <a:pt x="1014" y="1176"/>
                </a:moveTo>
                <a:lnTo>
                  <a:pt x="998" y="1191"/>
                </a:lnTo>
                <a:lnTo>
                  <a:pt x="980" y="1201"/>
                </a:lnTo>
                <a:lnTo>
                  <a:pt x="959" y="1208"/>
                </a:lnTo>
                <a:lnTo>
                  <a:pt x="937" y="1213"/>
                </a:lnTo>
                <a:lnTo>
                  <a:pt x="915" y="1215"/>
                </a:lnTo>
                <a:lnTo>
                  <a:pt x="891" y="1216"/>
                </a:lnTo>
                <a:lnTo>
                  <a:pt x="866" y="1217"/>
                </a:lnTo>
                <a:lnTo>
                  <a:pt x="814" y="1217"/>
                </a:lnTo>
                <a:lnTo>
                  <a:pt x="786" y="1218"/>
                </a:lnTo>
                <a:lnTo>
                  <a:pt x="759" y="1222"/>
                </a:lnTo>
                <a:lnTo>
                  <a:pt x="762" y="1223"/>
                </a:lnTo>
                <a:lnTo>
                  <a:pt x="768" y="1224"/>
                </a:lnTo>
                <a:lnTo>
                  <a:pt x="779" y="1226"/>
                </a:lnTo>
                <a:lnTo>
                  <a:pt x="793" y="1229"/>
                </a:lnTo>
                <a:lnTo>
                  <a:pt x="809" y="1231"/>
                </a:lnTo>
                <a:lnTo>
                  <a:pt x="828" y="1234"/>
                </a:lnTo>
                <a:lnTo>
                  <a:pt x="849" y="1235"/>
                </a:lnTo>
                <a:lnTo>
                  <a:pt x="871" y="1237"/>
                </a:lnTo>
                <a:lnTo>
                  <a:pt x="893" y="1237"/>
                </a:lnTo>
                <a:lnTo>
                  <a:pt x="915" y="1235"/>
                </a:lnTo>
                <a:lnTo>
                  <a:pt x="938" y="1233"/>
                </a:lnTo>
                <a:lnTo>
                  <a:pt x="959" y="1228"/>
                </a:lnTo>
                <a:lnTo>
                  <a:pt x="979" y="1221"/>
                </a:lnTo>
                <a:lnTo>
                  <a:pt x="996" y="1212"/>
                </a:lnTo>
                <a:lnTo>
                  <a:pt x="1011" y="1199"/>
                </a:lnTo>
                <a:lnTo>
                  <a:pt x="1023" y="1184"/>
                </a:lnTo>
                <a:lnTo>
                  <a:pt x="1014" y="1176"/>
                </a:lnTo>
                <a:close/>
                <a:moveTo>
                  <a:pt x="429" y="1077"/>
                </a:moveTo>
                <a:lnTo>
                  <a:pt x="421" y="1207"/>
                </a:lnTo>
                <a:lnTo>
                  <a:pt x="437" y="1207"/>
                </a:lnTo>
                <a:lnTo>
                  <a:pt x="528" y="1229"/>
                </a:lnTo>
                <a:lnTo>
                  <a:pt x="429" y="1077"/>
                </a:lnTo>
                <a:close/>
                <a:moveTo>
                  <a:pt x="775" y="1039"/>
                </a:moveTo>
                <a:lnTo>
                  <a:pt x="784" y="1061"/>
                </a:lnTo>
                <a:lnTo>
                  <a:pt x="794" y="1081"/>
                </a:lnTo>
                <a:lnTo>
                  <a:pt x="803" y="1100"/>
                </a:lnTo>
                <a:lnTo>
                  <a:pt x="812" y="1117"/>
                </a:lnTo>
                <a:lnTo>
                  <a:pt x="822" y="1131"/>
                </a:lnTo>
                <a:lnTo>
                  <a:pt x="833" y="1143"/>
                </a:lnTo>
                <a:lnTo>
                  <a:pt x="846" y="1153"/>
                </a:lnTo>
                <a:lnTo>
                  <a:pt x="860" y="1162"/>
                </a:lnTo>
                <a:lnTo>
                  <a:pt x="875" y="1167"/>
                </a:lnTo>
                <a:lnTo>
                  <a:pt x="893" y="1169"/>
                </a:lnTo>
                <a:lnTo>
                  <a:pt x="913" y="1169"/>
                </a:lnTo>
                <a:lnTo>
                  <a:pt x="936" y="1167"/>
                </a:lnTo>
                <a:lnTo>
                  <a:pt x="961" y="1162"/>
                </a:lnTo>
                <a:lnTo>
                  <a:pt x="990" y="1153"/>
                </a:lnTo>
                <a:lnTo>
                  <a:pt x="969" y="1142"/>
                </a:lnTo>
                <a:lnTo>
                  <a:pt x="946" y="1130"/>
                </a:lnTo>
                <a:lnTo>
                  <a:pt x="922" y="1117"/>
                </a:lnTo>
                <a:lnTo>
                  <a:pt x="874" y="1088"/>
                </a:lnTo>
                <a:lnTo>
                  <a:pt x="851" y="1075"/>
                </a:lnTo>
                <a:lnTo>
                  <a:pt x="829" y="1063"/>
                </a:lnTo>
                <a:lnTo>
                  <a:pt x="809" y="1052"/>
                </a:lnTo>
                <a:lnTo>
                  <a:pt x="791" y="1044"/>
                </a:lnTo>
                <a:lnTo>
                  <a:pt x="775" y="1039"/>
                </a:lnTo>
                <a:close/>
                <a:moveTo>
                  <a:pt x="676" y="1039"/>
                </a:moveTo>
                <a:lnTo>
                  <a:pt x="693" y="1199"/>
                </a:lnTo>
                <a:lnTo>
                  <a:pt x="792" y="1176"/>
                </a:lnTo>
                <a:lnTo>
                  <a:pt x="784" y="1161"/>
                </a:lnTo>
                <a:lnTo>
                  <a:pt x="776" y="1144"/>
                </a:lnTo>
                <a:lnTo>
                  <a:pt x="768" y="1126"/>
                </a:lnTo>
                <a:lnTo>
                  <a:pt x="760" y="1108"/>
                </a:lnTo>
                <a:lnTo>
                  <a:pt x="751" y="1091"/>
                </a:lnTo>
                <a:lnTo>
                  <a:pt x="742" y="1075"/>
                </a:lnTo>
                <a:lnTo>
                  <a:pt x="734" y="1061"/>
                </a:lnTo>
                <a:lnTo>
                  <a:pt x="726" y="1052"/>
                </a:lnTo>
                <a:lnTo>
                  <a:pt x="718" y="1047"/>
                </a:lnTo>
                <a:lnTo>
                  <a:pt x="706" y="1043"/>
                </a:lnTo>
                <a:lnTo>
                  <a:pt x="696" y="1042"/>
                </a:lnTo>
                <a:lnTo>
                  <a:pt x="684" y="1040"/>
                </a:lnTo>
                <a:lnTo>
                  <a:pt x="676" y="1039"/>
                </a:lnTo>
                <a:close/>
                <a:moveTo>
                  <a:pt x="324" y="1024"/>
                </a:moveTo>
                <a:lnTo>
                  <a:pt x="313" y="1025"/>
                </a:lnTo>
                <a:lnTo>
                  <a:pt x="302" y="1026"/>
                </a:lnTo>
                <a:lnTo>
                  <a:pt x="289" y="1029"/>
                </a:lnTo>
                <a:lnTo>
                  <a:pt x="277" y="1032"/>
                </a:lnTo>
                <a:lnTo>
                  <a:pt x="264" y="1037"/>
                </a:lnTo>
                <a:lnTo>
                  <a:pt x="253" y="1044"/>
                </a:lnTo>
                <a:lnTo>
                  <a:pt x="243" y="1054"/>
                </a:lnTo>
                <a:lnTo>
                  <a:pt x="236" y="1064"/>
                </a:lnTo>
                <a:lnTo>
                  <a:pt x="231" y="1077"/>
                </a:lnTo>
                <a:lnTo>
                  <a:pt x="228" y="1101"/>
                </a:lnTo>
                <a:lnTo>
                  <a:pt x="230" y="1126"/>
                </a:lnTo>
                <a:lnTo>
                  <a:pt x="235" y="1154"/>
                </a:lnTo>
                <a:lnTo>
                  <a:pt x="243" y="1182"/>
                </a:lnTo>
                <a:lnTo>
                  <a:pt x="254" y="1210"/>
                </a:lnTo>
                <a:lnTo>
                  <a:pt x="267" y="1238"/>
                </a:lnTo>
                <a:lnTo>
                  <a:pt x="282" y="1266"/>
                </a:lnTo>
                <a:lnTo>
                  <a:pt x="300" y="1292"/>
                </a:lnTo>
                <a:lnTo>
                  <a:pt x="318" y="1317"/>
                </a:lnTo>
                <a:lnTo>
                  <a:pt x="338" y="1339"/>
                </a:lnTo>
                <a:lnTo>
                  <a:pt x="358" y="1358"/>
                </a:lnTo>
                <a:lnTo>
                  <a:pt x="379" y="1374"/>
                </a:lnTo>
                <a:lnTo>
                  <a:pt x="371" y="1100"/>
                </a:lnTo>
                <a:lnTo>
                  <a:pt x="359" y="1099"/>
                </a:lnTo>
                <a:lnTo>
                  <a:pt x="334" y="1098"/>
                </a:lnTo>
                <a:lnTo>
                  <a:pt x="323" y="1095"/>
                </a:lnTo>
                <a:lnTo>
                  <a:pt x="313" y="1092"/>
                </a:lnTo>
                <a:lnTo>
                  <a:pt x="305" y="1085"/>
                </a:lnTo>
                <a:lnTo>
                  <a:pt x="303" y="1078"/>
                </a:lnTo>
                <a:lnTo>
                  <a:pt x="305" y="1070"/>
                </a:lnTo>
                <a:lnTo>
                  <a:pt x="310" y="1061"/>
                </a:lnTo>
                <a:lnTo>
                  <a:pt x="317" y="1052"/>
                </a:lnTo>
                <a:lnTo>
                  <a:pt x="325" y="1043"/>
                </a:lnTo>
                <a:lnTo>
                  <a:pt x="333" y="1033"/>
                </a:lnTo>
                <a:lnTo>
                  <a:pt x="338" y="1024"/>
                </a:lnTo>
                <a:lnTo>
                  <a:pt x="324" y="1024"/>
                </a:lnTo>
                <a:close/>
                <a:moveTo>
                  <a:pt x="891" y="917"/>
                </a:moveTo>
                <a:lnTo>
                  <a:pt x="893" y="938"/>
                </a:lnTo>
                <a:lnTo>
                  <a:pt x="895" y="960"/>
                </a:lnTo>
                <a:lnTo>
                  <a:pt x="895" y="984"/>
                </a:lnTo>
                <a:lnTo>
                  <a:pt x="896" y="1007"/>
                </a:lnTo>
                <a:lnTo>
                  <a:pt x="898" y="1030"/>
                </a:lnTo>
                <a:lnTo>
                  <a:pt x="901" y="1052"/>
                </a:lnTo>
                <a:lnTo>
                  <a:pt x="906" y="1073"/>
                </a:lnTo>
                <a:lnTo>
                  <a:pt x="915" y="1092"/>
                </a:lnTo>
                <a:lnTo>
                  <a:pt x="981" y="1108"/>
                </a:lnTo>
                <a:lnTo>
                  <a:pt x="976" y="1090"/>
                </a:lnTo>
                <a:lnTo>
                  <a:pt x="971" y="1071"/>
                </a:lnTo>
                <a:lnTo>
                  <a:pt x="969" y="1054"/>
                </a:lnTo>
                <a:lnTo>
                  <a:pt x="966" y="1035"/>
                </a:lnTo>
                <a:lnTo>
                  <a:pt x="964" y="1018"/>
                </a:lnTo>
                <a:lnTo>
                  <a:pt x="960" y="1001"/>
                </a:lnTo>
                <a:lnTo>
                  <a:pt x="957" y="985"/>
                </a:lnTo>
                <a:lnTo>
                  <a:pt x="952" y="970"/>
                </a:lnTo>
                <a:lnTo>
                  <a:pt x="946" y="956"/>
                </a:lnTo>
                <a:lnTo>
                  <a:pt x="937" y="944"/>
                </a:lnTo>
                <a:lnTo>
                  <a:pt x="925" y="933"/>
                </a:lnTo>
                <a:lnTo>
                  <a:pt x="909" y="924"/>
                </a:lnTo>
                <a:lnTo>
                  <a:pt x="891" y="917"/>
                </a:lnTo>
                <a:close/>
                <a:moveTo>
                  <a:pt x="495" y="864"/>
                </a:moveTo>
                <a:lnTo>
                  <a:pt x="445" y="1024"/>
                </a:lnTo>
                <a:lnTo>
                  <a:pt x="459" y="1037"/>
                </a:lnTo>
                <a:lnTo>
                  <a:pt x="471" y="1052"/>
                </a:lnTo>
                <a:lnTo>
                  <a:pt x="482" y="1066"/>
                </a:lnTo>
                <a:lnTo>
                  <a:pt x="504" y="1097"/>
                </a:lnTo>
                <a:lnTo>
                  <a:pt x="515" y="1111"/>
                </a:lnTo>
                <a:lnTo>
                  <a:pt x="528" y="1125"/>
                </a:lnTo>
                <a:lnTo>
                  <a:pt x="543" y="1136"/>
                </a:lnTo>
                <a:lnTo>
                  <a:pt x="561" y="1146"/>
                </a:lnTo>
                <a:lnTo>
                  <a:pt x="561" y="1138"/>
                </a:lnTo>
                <a:lnTo>
                  <a:pt x="495" y="864"/>
                </a:lnTo>
                <a:close/>
                <a:moveTo>
                  <a:pt x="971" y="749"/>
                </a:moveTo>
                <a:lnTo>
                  <a:pt x="959" y="751"/>
                </a:lnTo>
                <a:lnTo>
                  <a:pt x="946" y="755"/>
                </a:lnTo>
                <a:lnTo>
                  <a:pt x="934" y="762"/>
                </a:lnTo>
                <a:lnTo>
                  <a:pt x="924" y="773"/>
                </a:lnTo>
                <a:lnTo>
                  <a:pt x="920" y="780"/>
                </a:lnTo>
                <a:lnTo>
                  <a:pt x="917" y="792"/>
                </a:lnTo>
                <a:lnTo>
                  <a:pt x="916" y="806"/>
                </a:lnTo>
                <a:lnTo>
                  <a:pt x="915" y="820"/>
                </a:lnTo>
                <a:lnTo>
                  <a:pt x="915" y="849"/>
                </a:lnTo>
                <a:lnTo>
                  <a:pt x="932" y="856"/>
                </a:lnTo>
                <a:lnTo>
                  <a:pt x="942" y="847"/>
                </a:lnTo>
                <a:lnTo>
                  <a:pt x="951" y="837"/>
                </a:lnTo>
                <a:lnTo>
                  <a:pt x="960" y="828"/>
                </a:lnTo>
                <a:lnTo>
                  <a:pt x="969" y="822"/>
                </a:lnTo>
                <a:lnTo>
                  <a:pt x="977" y="817"/>
                </a:lnTo>
                <a:lnTo>
                  <a:pt x="984" y="817"/>
                </a:lnTo>
                <a:lnTo>
                  <a:pt x="991" y="822"/>
                </a:lnTo>
                <a:lnTo>
                  <a:pt x="995" y="828"/>
                </a:lnTo>
                <a:lnTo>
                  <a:pt x="996" y="838"/>
                </a:lnTo>
                <a:lnTo>
                  <a:pt x="995" y="850"/>
                </a:lnTo>
                <a:lnTo>
                  <a:pt x="992" y="862"/>
                </a:lnTo>
                <a:lnTo>
                  <a:pt x="989" y="877"/>
                </a:lnTo>
                <a:lnTo>
                  <a:pt x="983" y="891"/>
                </a:lnTo>
                <a:lnTo>
                  <a:pt x="979" y="905"/>
                </a:lnTo>
                <a:lnTo>
                  <a:pt x="973" y="917"/>
                </a:lnTo>
                <a:lnTo>
                  <a:pt x="977" y="918"/>
                </a:lnTo>
                <a:lnTo>
                  <a:pt x="982" y="919"/>
                </a:lnTo>
                <a:lnTo>
                  <a:pt x="988" y="919"/>
                </a:lnTo>
                <a:lnTo>
                  <a:pt x="994" y="917"/>
                </a:lnTo>
                <a:lnTo>
                  <a:pt x="1002" y="914"/>
                </a:lnTo>
                <a:lnTo>
                  <a:pt x="1012" y="908"/>
                </a:lnTo>
                <a:lnTo>
                  <a:pt x="1023" y="898"/>
                </a:lnTo>
                <a:lnTo>
                  <a:pt x="1026" y="891"/>
                </a:lnTo>
                <a:lnTo>
                  <a:pt x="1029" y="881"/>
                </a:lnTo>
                <a:lnTo>
                  <a:pt x="1032" y="867"/>
                </a:lnTo>
                <a:lnTo>
                  <a:pt x="1034" y="852"/>
                </a:lnTo>
                <a:lnTo>
                  <a:pt x="1035" y="836"/>
                </a:lnTo>
                <a:lnTo>
                  <a:pt x="1036" y="820"/>
                </a:lnTo>
                <a:lnTo>
                  <a:pt x="1036" y="805"/>
                </a:lnTo>
                <a:lnTo>
                  <a:pt x="1035" y="790"/>
                </a:lnTo>
                <a:lnTo>
                  <a:pt x="1034" y="780"/>
                </a:lnTo>
                <a:lnTo>
                  <a:pt x="1031" y="773"/>
                </a:lnTo>
                <a:lnTo>
                  <a:pt x="1025" y="767"/>
                </a:lnTo>
                <a:lnTo>
                  <a:pt x="1018" y="761"/>
                </a:lnTo>
                <a:lnTo>
                  <a:pt x="1008" y="756"/>
                </a:lnTo>
                <a:lnTo>
                  <a:pt x="997" y="752"/>
                </a:lnTo>
                <a:lnTo>
                  <a:pt x="984" y="750"/>
                </a:lnTo>
                <a:lnTo>
                  <a:pt x="971" y="749"/>
                </a:lnTo>
                <a:close/>
                <a:moveTo>
                  <a:pt x="585" y="724"/>
                </a:moveTo>
                <a:lnTo>
                  <a:pt x="569" y="727"/>
                </a:lnTo>
                <a:lnTo>
                  <a:pt x="558" y="734"/>
                </a:lnTo>
                <a:lnTo>
                  <a:pt x="550" y="745"/>
                </a:lnTo>
                <a:lnTo>
                  <a:pt x="544" y="757"/>
                </a:lnTo>
                <a:lnTo>
                  <a:pt x="543" y="777"/>
                </a:lnTo>
                <a:lnTo>
                  <a:pt x="543" y="801"/>
                </a:lnTo>
                <a:lnTo>
                  <a:pt x="544" y="827"/>
                </a:lnTo>
                <a:lnTo>
                  <a:pt x="547" y="855"/>
                </a:lnTo>
                <a:lnTo>
                  <a:pt x="558" y="916"/>
                </a:lnTo>
                <a:lnTo>
                  <a:pt x="565" y="946"/>
                </a:lnTo>
                <a:lnTo>
                  <a:pt x="572" y="977"/>
                </a:lnTo>
                <a:lnTo>
                  <a:pt x="578" y="1005"/>
                </a:lnTo>
                <a:lnTo>
                  <a:pt x="586" y="1032"/>
                </a:lnTo>
                <a:lnTo>
                  <a:pt x="602" y="1032"/>
                </a:lnTo>
                <a:lnTo>
                  <a:pt x="604" y="993"/>
                </a:lnTo>
                <a:lnTo>
                  <a:pt x="609" y="958"/>
                </a:lnTo>
                <a:lnTo>
                  <a:pt x="617" y="923"/>
                </a:lnTo>
                <a:lnTo>
                  <a:pt x="627" y="892"/>
                </a:lnTo>
                <a:lnTo>
                  <a:pt x="639" y="861"/>
                </a:lnTo>
                <a:lnTo>
                  <a:pt x="652" y="834"/>
                </a:lnTo>
                <a:lnTo>
                  <a:pt x="640" y="828"/>
                </a:lnTo>
                <a:lnTo>
                  <a:pt x="628" y="823"/>
                </a:lnTo>
                <a:lnTo>
                  <a:pt x="602" y="812"/>
                </a:lnTo>
                <a:lnTo>
                  <a:pt x="592" y="808"/>
                </a:lnTo>
                <a:lnTo>
                  <a:pt x="584" y="804"/>
                </a:lnTo>
                <a:lnTo>
                  <a:pt x="580" y="801"/>
                </a:lnTo>
                <a:lnTo>
                  <a:pt x="576" y="793"/>
                </a:lnTo>
                <a:lnTo>
                  <a:pt x="574" y="784"/>
                </a:lnTo>
                <a:lnTo>
                  <a:pt x="575" y="773"/>
                </a:lnTo>
                <a:lnTo>
                  <a:pt x="579" y="764"/>
                </a:lnTo>
                <a:lnTo>
                  <a:pt x="586" y="756"/>
                </a:lnTo>
                <a:lnTo>
                  <a:pt x="595" y="751"/>
                </a:lnTo>
                <a:lnTo>
                  <a:pt x="605" y="750"/>
                </a:lnTo>
                <a:lnTo>
                  <a:pt x="616" y="751"/>
                </a:lnTo>
                <a:lnTo>
                  <a:pt x="626" y="752"/>
                </a:lnTo>
                <a:lnTo>
                  <a:pt x="635" y="755"/>
                </a:lnTo>
                <a:lnTo>
                  <a:pt x="643" y="757"/>
                </a:lnTo>
                <a:lnTo>
                  <a:pt x="642" y="756"/>
                </a:lnTo>
                <a:lnTo>
                  <a:pt x="640" y="751"/>
                </a:lnTo>
                <a:lnTo>
                  <a:pt x="635" y="746"/>
                </a:lnTo>
                <a:lnTo>
                  <a:pt x="629" y="739"/>
                </a:lnTo>
                <a:lnTo>
                  <a:pt x="620" y="732"/>
                </a:lnTo>
                <a:lnTo>
                  <a:pt x="610" y="727"/>
                </a:lnTo>
                <a:lnTo>
                  <a:pt x="598" y="724"/>
                </a:lnTo>
                <a:lnTo>
                  <a:pt x="585" y="724"/>
                </a:lnTo>
                <a:close/>
                <a:moveTo>
                  <a:pt x="792" y="666"/>
                </a:moveTo>
                <a:lnTo>
                  <a:pt x="783" y="694"/>
                </a:lnTo>
                <a:lnTo>
                  <a:pt x="770" y="723"/>
                </a:lnTo>
                <a:lnTo>
                  <a:pt x="756" y="752"/>
                </a:lnTo>
                <a:lnTo>
                  <a:pt x="741" y="783"/>
                </a:lnTo>
                <a:lnTo>
                  <a:pt x="726" y="814"/>
                </a:lnTo>
                <a:lnTo>
                  <a:pt x="712" y="845"/>
                </a:lnTo>
                <a:lnTo>
                  <a:pt x="699" y="878"/>
                </a:lnTo>
                <a:lnTo>
                  <a:pt x="690" y="909"/>
                </a:lnTo>
                <a:lnTo>
                  <a:pt x="684" y="940"/>
                </a:lnTo>
                <a:lnTo>
                  <a:pt x="681" y="971"/>
                </a:lnTo>
                <a:lnTo>
                  <a:pt x="685" y="1001"/>
                </a:lnTo>
                <a:lnTo>
                  <a:pt x="716" y="998"/>
                </a:lnTo>
                <a:lnTo>
                  <a:pt x="745" y="998"/>
                </a:lnTo>
                <a:lnTo>
                  <a:pt x="772" y="999"/>
                </a:lnTo>
                <a:lnTo>
                  <a:pt x="798" y="1004"/>
                </a:lnTo>
                <a:lnTo>
                  <a:pt x="824" y="1010"/>
                </a:lnTo>
                <a:lnTo>
                  <a:pt x="849" y="1016"/>
                </a:lnTo>
                <a:lnTo>
                  <a:pt x="850" y="1011"/>
                </a:lnTo>
                <a:lnTo>
                  <a:pt x="851" y="1003"/>
                </a:lnTo>
                <a:lnTo>
                  <a:pt x="850" y="992"/>
                </a:lnTo>
                <a:lnTo>
                  <a:pt x="849" y="978"/>
                </a:lnTo>
                <a:lnTo>
                  <a:pt x="846" y="962"/>
                </a:lnTo>
                <a:lnTo>
                  <a:pt x="840" y="945"/>
                </a:lnTo>
                <a:lnTo>
                  <a:pt x="832" y="927"/>
                </a:lnTo>
                <a:lnTo>
                  <a:pt x="820" y="908"/>
                </a:lnTo>
                <a:lnTo>
                  <a:pt x="805" y="888"/>
                </a:lnTo>
                <a:lnTo>
                  <a:pt x="784" y="868"/>
                </a:lnTo>
                <a:lnTo>
                  <a:pt x="759" y="849"/>
                </a:lnTo>
                <a:lnTo>
                  <a:pt x="874" y="856"/>
                </a:lnTo>
                <a:lnTo>
                  <a:pt x="871" y="831"/>
                </a:lnTo>
                <a:lnTo>
                  <a:pt x="874" y="806"/>
                </a:lnTo>
                <a:lnTo>
                  <a:pt x="882" y="783"/>
                </a:lnTo>
                <a:lnTo>
                  <a:pt x="893" y="761"/>
                </a:lnTo>
                <a:lnTo>
                  <a:pt x="907" y="741"/>
                </a:lnTo>
                <a:lnTo>
                  <a:pt x="926" y="725"/>
                </a:lnTo>
                <a:lnTo>
                  <a:pt x="946" y="713"/>
                </a:lnTo>
                <a:lnTo>
                  <a:pt x="967" y="704"/>
                </a:lnTo>
                <a:lnTo>
                  <a:pt x="927" y="702"/>
                </a:lnTo>
                <a:lnTo>
                  <a:pt x="890" y="696"/>
                </a:lnTo>
                <a:lnTo>
                  <a:pt x="855" y="687"/>
                </a:lnTo>
                <a:lnTo>
                  <a:pt x="823" y="677"/>
                </a:lnTo>
                <a:lnTo>
                  <a:pt x="792" y="666"/>
                </a:lnTo>
                <a:close/>
                <a:moveTo>
                  <a:pt x="825" y="559"/>
                </a:moveTo>
                <a:lnTo>
                  <a:pt x="808" y="643"/>
                </a:lnTo>
                <a:lnTo>
                  <a:pt x="834" y="638"/>
                </a:lnTo>
                <a:lnTo>
                  <a:pt x="861" y="637"/>
                </a:lnTo>
                <a:lnTo>
                  <a:pt x="888" y="638"/>
                </a:lnTo>
                <a:lnTo>
                  <a:pt x="915" y="642"/>
                </a:lnTo>
                <a:lnTo>
                  <a:pt x="941" y="646"/>
                </a:lnTo>
                <a:lnTo>
                  <a:pt x="965" y="651"/>
                </a:lnTo>
                <a:lnTo>
                  <a:pt x="825" y="559"/>
                </a:lnTo>
                <a:close/>
                <a:moveTo>
                  <a:pt x="849" y="438"/>
                </a:moveTo>
                <a:lnTo>
                  <a:pt x="841" y="530"/>
                </a:lnTo>
                <a:lnTo>
                  <a:pt x="965" y="567"/>
                </a:lnTo>
                <a:lnTo>
                  <a:pt x="849" y="438"/>
                </a:lnTo>
                <a:close/>
                <a:moveTo>
                  <a:pt x="1050" y="0"/>
                </a:moveTo>
                <a:lnTo>
                  <a:pt x="1050" y="14"/>
                </a:lnTo>
                <a:lnTo>
                  <a:pt x="1051" y="29"/>
                </a:lnTo>
                <a:lnTo>
                  <a:pt x="1051" y="257"/>
                </a:lnTo>
                <a:lnTo>
                  <a:pt x="1052" y="302"/>
                </a:lnTo>
                <a:lnTo>
                  <a:pt x="1052" y="933"/>
                </a:lnTo>
                <a:lnTo>
                  <a:pt x="1051" y="933"/>
                </a:lnTo>
                <a:lnTo>
                  <a:pt x="1050" y="932"/>
                </a:lnTo>
                <a:lnTo>
                  <a:pt x="1048" y="931"/>
                </a:lnTo>
                <a:lnTo>
                  <a:pt x="1041" y="931"/>
                </a:lnTo>
                <a:lnTo>
                  <a:pt x="1039" y="933"/>
                </a:lnTo>
                <a:lnTo>
                  <a:pt x="1036" y="936"/>
                </a:lnTo>
                <a:lnTo>
                  <a:pt x="1021" y="965"/>
                </a:lnTo>
                <a:lnTo>
                  <a:pt x="1014" y="978"/>
                </a:lnTo>
                <a:lnTo>
                  <a:pt x="1008" y="993"/>
                </a:lnTo>
                <a:lnTo>
                  <a:pt x="1003" y="1009"/>
                </a:lnTo>
                <a:lnTo>
                  <a:pt x="1000" y="1025"/>
                </a:lnTo>
                <a:lnTo>
                  <a:pt x="997" y="1040"/>
                </a:lnTo>
                <a:lnTo>
                  <a:pt x="998" y="1054"/>
                </a:lnTo>
                <a:lnTo>
                  <a:pt x="1002" y="1070"/>
                </a:lnTo>
                <a:lnTo>
                  <a:pt x="1006" y="1081"/>
                </a:lnTo>
                <a:lnTo>
                  <a:pt x="1012" y="1091"/>
                </a:lnTo>
                <a:lnTo>
                  <a:pt x="1019" y="1096"/>
                </a:lnTo>
                <a:lnTo>
                  <a:pt x="1026" y="1099"/>
                </a:lnTo>
                <a:lnTo>
                  <a:pt x="1035" y="1101"/>
                </a:lnTo>
                <a:lnTo>
                  <a:pt x="1044" y="1101"/>
                </a:lnTo>
                <a:lnTo>
                  <a:pt x="1052" y="1099"/>
                </a:lnTo>
                <a:lnTo>
                  <a:pt x="1052" y="1610"/>
                </a:lnTo>
                <a:lnTo>
                  <a:pt x="932" y="1610"/>
                </a:lnTo>
                <a:lnTo>
                  <a:pt x="932" y="1633"/>
                </a:lnTo>
                <a:lnTo>
                  <a:pt x="1052" y="1633"/>
                </a:lnTo>
                <a:lnTo>
                  <a:pt x="1052" y="1671"/>
                </a:lnTo>
                <a:lnTo>
                  <a:pt x="1031" y="1671"/>
                </a:lnTo>
                <a:lnTo>
                  <a:pt x="1027" y="1682"/>
                </a:lnTo>
                <a:lnTo>
                  <a:pt x="1025" y="1693"/>
                </a:lnTo>
                <a:lnTo>
                  <a:pt x="1021" y="1705"/>
                </a:lnTo>
                <a:lnTo>
                  <a:pt x="1014" y="1717"/>
                </a:lnTo>
                <a:lnTo>
                  <a:pt x="1008" y="1722"/>
                </a:lnTo>
                <a:lnTo>
                  <a:pt x="998" y="1726"/>
                </a:lnTo>
                <a:lnTo>
                  <a:pt x="985" y="1730"/>
                </a:lnTo>
                <a:lnTo>
                  <a:pt x="941" y="1740"/>
                </a:lnTo>
                <a:lnTo>
                  <a:pt x="929" y="1745"/>
                </a:lnTo>
                <a:lnTo>
                  <a:pt x="920" y="1749"/>
                </a:lnTo>
                <a:lnTo>
                  <a:pt x="915" y="1755"/>
                </a:lnTo>
                <a:lnTo>
                  <a:pt x="914" y="1768"/>
                </a:lnTo>
                <a:lnTo>
                  <a:pt x="915" y="1778"/>
                </a:lnTo>
                <a:lnTo>
                  <a:pt x="921" y="1787"/>
                </a:lnTo>
                <a:lnTo>
                  <a:pt x="928" y="1794"/>
                </a:lnTo>
                <a:lnTo>
                  <a:pt x="937" y="1799"/>
                </a:lnTo>
                <a:lnTo>
                  <a:pt x="948" y="1801"/>
                </a:lnTo>
                <a:lnTo>
                  <a:pt x="963" y="1804"/>
                </a:lnTo>
                <a:lnTo>
                  <a:pt x="982" y="1806"/>
                </a:lnTo>
                <a:lnTo>
                  <a:pt x="1004" y="1810"/>
                </a:lnTo>
                <a:lnTo>
                  <a:pt x="1028" y="1812"/>
                </a:lnTo>
                <a:lnTo>
                  <a:pt x="1052" y="1812"/>
                </a:lnTo>
                <a:lnTo>
                  <a:pt x="1052" y="1988"/>
                </a:lnTo>
                <a:lnTo>
                  <a:pt x="1044" y="1988"/>
                </a:lnTo>
                <a:lnTo>
                  <a:pt x="1036" y="1990"/>
                </a:lnTo>
                <a:lnTo>
                  <a:pt x="1030" y="1993"/>
                </a:lnTo>
                <a:lnTo>
                  <a:pt x="1027" y="1998"/>
                </a:lnTo>
                <a:lnTo>
                  <a:pt x="1026" y="2005"/>
                </a:lnTo>
                <a:lnTo>
                  <a:pt x="1026" y="2014"/>
                </a:lnTo>
                <a:lnTo>
                  <a:pt x="1028" y="2021"/>
                </a:lnTo>
                <a:lnTo>
                  <a:pt x="1032" y="2026"/>
                </a:lnTo>
                <a:lnTo>
                  <a:pt x="1039" y="2029"/>
                </a:lnTo>
                <a:lnTo>
                  <a:pt x="1046" y="2030"/>
                </a:lnTo>
                <a:lnTo>
                  <a:pt x="1052" y="2030"/>
                </a:lnTo>
                <a:lnTo>
                  <a:pt x="1052" y="2039"/>
                </a:lnTo>
                <a:lnTo>
                  <a:pt x="1034" y="2037"/>
                </a:lnTo>
                <a:lnTo>
                  <a:pt x="1023" y="2037"/>
                </a:lnTo>
                <a:lnTo>
                  <a:pt x="1018" y="2037"/>
                </a:lnTo>
                <a:lnTo>
                  <a:pt x="1013" y="2037"/>
                </a:lnTo>
                <a:lnTo>
                  <a:pt x="1005" y="2038"/>
                </a:lnTo>
                <a:lnTo>
                  <a:pt x="997" y="2041"/>
                </a:lnTo>
                <a:lnTo>
                  <a:pt x="990" y="2044"/>
                </a:lnTo>
                <a:lnTo>
                  <a:pt x="982" y="2050"/>
                </a:lnTo>
                <a:lnTo>
                  <a:pt x="976" y="2057"/>
                </a:lnTo>
                <a:lnTo>
                  <a:pt x="970" y="2066"/>
                </a:lnTo>
                <a:lnTo>
                  <a:pt x="967" y="2078"/>
                </a:lnTo>
                <a:lnTo>
                  <a:pt x="965" y="2092"/>
                </a:lnTo>
                <a:lnTo>
                  <a:pt x="967" y="2108"/>
                </a:lnTo>
                <a:lnTo>
                  <a:pt x="971" y="2123"/>
                </a:lnTo>
                <a:lnTo>
                  <a:pt x="980" y="2135"/>
                </a:lnTo>
                <a:lnTo>
                  <a:pt x="989" y="2145"/>
                </a:lnTo>
                <a:lnTo>
                  <a:pt x="1001" y="2154"/>
                </a:lnTo>
                <a:lnTo>
                  <a:pt x="1013" y="2163"/>
                </a:lnTo>
                <a:lnTo>
                  <a:pt x="1025" y="2171"/>
                </a:lnTo>
                <a:lnTo>
                  <a:pt x="1039" y="2179"/>
                </a:lnTo>
                <a:lnTo>
                  <a:pt x="1052" y="2187"/>
                </a:lnTo>
                <a:lnTo>
                  <a:pt x="1052" y="2787"/>
                </a:lnTo>
                <a:lnTo>
                  <a:pt x="1018" y="2786"/>
                </a:lnTo>
                <a:lnTo>
                  <a:pt x="982" y="2783"/>
                </a:lnTo>
                <a:lnTo>
                  <a:pt x="945" y="2777"/>
                </a:lnTo>
                <a:lnTo>
                  <a:pt x="907" y="2768"/>
                </a:lnTo>
                <a:lnTo>
                  <a:pt x="734" y="2699"/>
                </a:lnTo>
                <a:lnTo>
                  <a:pt x="701" y="2684"/>
                </a:lnTo>
                <a:lnTo>
                  <a:pt x="665" y="2668"/>
                </a:lnTo>
                <a:lnTo>
                  <a:pt x="630" y="2650"/>
                </a:lnTo>
                <a:lnTo>
                  <a:pt x="592" y="2630"/>
                </a:lnTo>
                <a:lnTo>
                  <a:pt x="554" y="2609"/>
                </a:lnTo>
                <a:lnTo>
                  <a:pt x="517" y="2586"/>
                </a:lnTo>
                <a:lnTo>
                  <a:pt x="479" y="2562"/>
                </a:lnTo>
                <a:lnTo>
                  <a:pt x="442" y="2537"/>
                </a:lnTo>
                <a:lnTo>
                  <a:pt x="406" y="2509"/>
                </a:lnTo>
                <a:lnTo>
                  <a:pt x="372" y="2481"/>
                </a:lnTo>
                <a:lnTo>
                  <a:pt x="340" y="2450"/>
                </a:lnTo>
                <a:lnTo>
                  <a:pt x="310" y="2418"/>
                </a:lnTo>
                <a:lnTo>
                  <a:pt x="282" y="2385"/>
                </a:lnTo>
                <a:lnTo>
                  <a:pt x="258" y="2350"/>
                </a:lnTo>
                <a:lnTo>
                  <a:pt x="237" y="2315"/>
                </a:lnTo>
                <a:lnTo>
                  <a:pt x="220" y="2277"/>
                </a:lnTo>
                <a:lnTo>
                  <a:pt x="207" y="2238"/>
                </a:lnTo>
                <a:lnTo>
                  <a:pt x="199" y="2197"/>
                </a:lnTo>
                <a:lnTo>
                  <a:pt x="196" y="2156"/>
                </a:lnTo>
                <a:lnTo>
                  <a:pt x="198" y="2113"/>
                </a:lnTo>
                <a:lnTo>
                  <a:pt x="180" y="2112"/>
                </a:lnTo>
                <a:lnTo>
                  <a:pt x="165" y="2110"/>
                </a:lnTo>
                <a:lnTo>
                  <a:pt x="153" y="2108"/>
                </a:lnTo>
                <a:lnTo>
                  <a:pt x="143" y="2103"/>
                </a:lnTo>
                <a:lnTo>
                  <a:pt x="132" y="2097"/>
                </a:lnTo>
                <a:lnTo>
                  <a:pt x="149" y="2075"/>
                </a:lnTo>
                <a:lnTo>
                  <a:pt x="198" y="2044"/>
                </a:lnTo>
                <a:lnTo>
                  <a:pt x="116" y="2037"/>
                </a:lnTo>
                <a:lnTo>
                  <a:pt x="124" y="2021"/>
                </a:lnTo>
                <a:lnTo>
                  <a:pt x="198" y="1998"/>
                </a:lnTo>
                <a:lnTo>
                  <a:pt x="124" y="1930"/>
                </a:lnTo>
                <a:lnTo>
                  <a:pt x="124" y="1922"/>
                </a:lnTo>
                <a:lnTo>
                  <a:pt x="297" y="1953"/>
                </a:lnTo>
                <a:lnTo>
                  <a:pt x="281" y="1934"/>
                </a:lnTo>
                <a:lnTo>
                  <a:pt x="267" y="1916"/>
                </a:lnTo>
                <a:lnTo>
                  <a:pt x="253" y="1899"/>
                </a:lnTo>
                <a:lnTo>
                  <a:pt x="242" y="1882"/>
                </a:lnTo>
                <a:lnTo>
                  <a:pt x="232" y="1864"/>
                </a:lnTo>
                <a:lnTo>
                  <a:pt x="225" y="1845"/>
                </a:lnTo>
                <a:lnTo>
                  <a:pt x="220" y="1827"/>
                </a:lnTo>
                <a:lnTo>
                  <a:pt x="217" y="1806"/>
                </a:lnTo>
                <a:lnTo>
                  <a:pt x="218" y="1784"/>
                </a:lnTo>
                <a:lnTo>
                  <a:pt x="223" y="1759"/>
                </a:lnTo>
                <a:lnTo>
                  <a:pt x="231" y="1732"/>
                </a:lnTo>
                <a:lnTo>
                  <a:pt x="223" y="1732"/>
                </a:lnTo>
                <a:lnTo>
                  <a:pt x="204" y="1736"/>
                </a:lnTo>
                <a:lnTo>
                  <a:pt x="183" y="1739"/>
                </a:lnTo>
                <a:lnTo>
                  <a:pt x="160" y="1741"/>
                </a:lnTo>
                <a:lnTo>
                  <a:pt x="137" y="1741"/>
                </a:lnTo>
                <a:lnTo>
                  <a:pt x="112" y="1740"/>
                </a:lnTo>
                <a:lnTo>
                  <a:pt x="89" y="1739"/>
                </a:lnTo>
                <a:lnTo>
                  <a:pt x="67" y="1735"/>
                </a:lnTo>
                <a:lnTo>
                  <a:pt x="49" y="1730"/>
                </a:lnTo>
                <a:lnTo>
                  <a:pt x="33" y="1724"/>
                </a:lnTo>
                <a:lnTo>
                  <a:pt x="41" y="1709"/>
                </a:lnTo>
                <a:lnTo>
                  <a:pt x="132" y="1671"/>
                </a:lnTo>
                <a:lnTo>
                  <a:pt x="108" y="1659"/>
                </a:lnTo>
                <a:lnTo>
                  <a:pt x="85" y="1649"/>
                </a:lnTo>
                <a:lnTo>
                  <a:pt x="64" y="1638"/>
                </a:lnTo>
                <a:lnTo>
                  <a:pt x="44" y="1627"/>
                </a:lnTo>
                <a:lnTo>
                  <a:pt x="26" y="1613"/>
                </a:lnTo>
                <a:lnTo>
                  <a:pt x="8" y="1595"/>
                </a:lnTo>
                <a:lnTo>
                  <a:pt x="124" y="1603"/>
                </a:lnTo>
                <a:lnTo>
                  <a:pt x="111" y="1585"/>
                </a:lnTo>
                <a:lnTo>
                  <a:pt x="83" y="1554"/>
                </a:lnTo>
                <a:lnTo>
                  <a:pt x="45" y="1511"/>
                </a:lnTo>
                <a:lnTo>
                  <a:pt x="34" y="1495"/>
                </a:lnTo>
                <a:lnTo>
                  <a:pt x="24" y="1478"/>
                </a:lnTo>
                <a:lnTo>
                  <a:pt x="16" y="1459"/>
                </a:lnTo>
                <a:lnTo>
                  <a:pt x="8" y="1436"/>
                </a:lnTo>
                <a:lnTo>
                  <a:pt x="3" y="1411"/>
                </a:lnTo>
                <a:lnTo>
                  <a:pt x="0" y="1382"/>
                </a:lnTo>
                <a:lnTo>
                  <a:pt x="1" y="1383"/>
                </a:lnTo>
                <a:lnTo>
                  <a:pt x="4" y="1389"/>
                </a:lnTo>
                <a:lnTo>
                  <a:pt x="8" y="1398"/>
                </a:lnTo>
                <a:lnTo>
                  <a:pt x="16" y="1409"/>
                </a:lnTo>
                <a:lnTo>
                  <a:pt x="27" y="1421"/>
                </a:lnTo>
                <a:lnTo>
                  <a:pt x="40" y="1433"/>
                </a:lnTo>
                <a:lnTo>
                  <a:pt x="60" y="1446"/>
                </a:lnTo>
                <a:lnTo>
                  <a:pt x="83" y="1458"/>
                </a:lnTo>
                <a:lnTo>
                  <a:pt x="75" y="1438"/>
                </a:lnTo>
                <a:lnTo>
                  <a:pt x="66" y="1416"/>
                </a:lnTo>
                <a:lnTo>
                  <a:pt x="56" y="1391"/>
                </a:lnTo>
                <a:lnTo>
                  <a:pt x="45" y="1366"/>
                </a:lnTo>
                <a:lnTo>
                  <a:pt x="35" y="1339"/>
                </a:lnTo>
                <a:lnTo>
                  <a:pt x="27" y="1311"/>
                </a:lnTo>
                <a:lnTo>
                  <a:pt x="19" y="1283"/>
                </a:lnTo>
                <a:lnTo>
                  <a:pt x="16" y="1255"/>
                </a:lnTo>
                <a:lnTo>
                  <a:pt x="14" y="1228"/>
                </a:lnTo>
                <a:lnTo>
                  <a:pt x="17" y="1202"/>
                </a:lnTo>
                <a:lnTo>
                  <a:pt x="25" y="1176"/>
                </a:lnTo>
                <a:lnTo>
                  <a:pt x="29" y="1196"/>
                </a:lnTo>
                <a:lnTo>
                  <a:pt x="36" y="1215"/>
                </a:lnTo>
                <a:lnTo>
                  <a:pt x="43" y="1236"/>
                </a:lnTo>
                <a:lnTo>
                  <a:pt x="52" y="1257"/>
                </a:lnTo>
                <a:lnTo>
                  <a:pt x="62" y="1277"/>
                </a:lnTo>
                <a:lnTo>
                  <a:pt x="73" y="1297"/>
                </a:lnTo>
                <a:lnTo>
                  <a:pt x="83" y="1317"/>
                </a:lnTo>
                <a:lnTo>
                  <a:pt x="94" y="1334"/>
                </a:lnTo>
                <a:lnTo>
                  <a:pt x="105" y="1351"/>
                </a:lnTo>
                <a:lnTo>
                  <a:pt x="115" y="1367"/>
                </a:lnTo>
                <a:lnTo>
                  <a:pt x="123" y="1379"/>
                </a:lnTo>
                <a:lnTo>
                  <a:pt x="130" y="1390"/>
                </a:lnTo>
                <a:lnTo>
                  <a:pt x="139" y="1403"/>
                </a:lnTo>
                <a:lnTo>
                  <a:pt x="140" y="1405"/>
                </a:lnTo>
                <a:lnTo>
                  <a:pt x="127" y="1334"/>
                </a:lnTo>
                <a:lnTo>
                  <a:pt x="118" y="1261"/>
                </a:lnTo>
                <a:lnTo>
                  <a:pt x="111" y="1186"/>
                </a:lnTo>
                <a:lnTo>
                  <a:pt x="108" y="1111"/>
                </a:lnTo>
                <a:lnTo>
                  <a:pt x="108" y="1035"/>
                </a:lnTo>
                <a:lnTo>
                  <a:pt x="112" y="960"/>
                </a:lnTo>
                <a:lnTo>
                  <a:pt x="120" y="884"/>
                </a:lnTo>
                <a:lnTo>
                  <a:pt x="132" y="811"/>
                </a:lnTo>
                <a:lnTo>
                  <a:pt x="140" y="811"/>
                </a:lnTo>
                <a:lnTo>
                  <a:pt x="138" y="883"/>
                </a:lnTo>
                <a:lnTo>
                  <a:pt x="138" y="955"/>
                </a:lnTo>
                <a:lnTo>
                  <a:pt x="138" y="1026"/>
                </a:lnTo>
                <a:lnTo>
                  <a:pt x="141" y="1098"/>
                </a:lnTo>
                <a:lnTo>
                  <a:pt x="148" y="1168"/>
                </a:lnTo>
                <a:lnTo>
                  <a:pt x="157" y="1237"/>
                </a:lnTo>
                <a:lnTo>
                  <a:pt x="157" y="1235"/>
                </a:lnTo>
                <a:lnTo>
                  <a:pt x="159" y="1226"/>
                </a:lnTo>
                <a:lnTo>
                  <a:pt x="160" y="1213"/>
                </a:lnTo>
                <a:lnTo>
                  <a:pt x="162" y="1195"/>
                </a:lnTo>
                <a:lnTo>
                  <a:pt x="166" y="1173"/>
                </a:lnTo>
                <a:lnTo>
                  <a:pt x="170" y="1147"/>
                </a:lnTo>
                <a:lnTo>
                  <a:pt x="174" y="1117"/>
                </a:lnTo>
                <a:lnTo>
                  <a:pt x="179" y="1084"/>
                </a:lnTo>
                <a:lnTo>
                  <a:pt x="185" y="1049"/>
                </a:lnTo>
                <a:lnTo>
                  <a:pt x="192" y="1011"/>
                </a:lnTo>
                <a:lnTo>
                  <a:pt x="199" y="972"/>
                </a:lnTo>
                <a:lnTo>
                  <a:pt x="206" y="932"/>
                </a:lnTo>
                <a:lnTo>
                  <a:pt x="214" y="889"/>
                </a:lnTo>
                <a:lnTo>
                  <a:pt x="224" y="847"/>
                </a:lnTo>
                <a:lnTo>
                  <a:pt x="244" y="761"/>
                </a:lnTo>
                <a:lnTo>
                  <a:pt x="255" y="718"/>
                </a:lnTo>
                <a:lnTo>
                  <a:pt x="266" y="677"/>
                </a:lnTo>
                <a:lnTo>
                  <a:pt x="278" y="637"/>
                </a:lnTo>
                <a:lnTo>
                  <a:pt x="291" y="599"/>
                </a:lnTo>
                <a:lnTo>
                  <a:pt x="304" y="563"/>
                </a:lnTo>
                <a:lnTo>
                  <a:pt x="318" y="529"/>
                </a:lnTo>
                <a:lnTo>
                  <a:pt x="333" y="498"/>
                </a:lnTo>
                <a:lnTo>
                  <a:pt x="347" y="470"/>
                </a:lnTo>
                <a:lnTo>
                  <a:pt x="363" y="446"/>
                </a:lnTo>
                <a:lnTo>
                  <a:pt x="352" y="497"/>
                </a:lnTo>
                <a:lnTo>
                  <a:pt x="341" y="544"/>
                </a:lnTo>
                <a:lnTo>
                  <a:pt x="329" y="589"/>
                </a:lnTo>
                <a:lnTo>
                  <a:pt x="318" y="632"/>
                </a:lnTo>
                <a:lnTo>
                  <a:pt x="307" y="675"/>
                </a:lnTo>
                <a:lnTo>
                  <a:pt x="295" y="717"/>
                </a:lnTo>
                <a:lnTo>
                  <a:pt x="285" y="760"/>
                </a:lnTo>
                <a:lnTo>
                  <a:pt x="275" y="805"/>
                </a:lnTo>
                <a:lnTo>
                  <a:pt x="265" y="852"/>
                </a:lnTo>
                <a:lnTo>
                  <a:pt x="256" y="903"/>
                </a:lnTo>
                <a:lnTo>
                  <a:pt x="247" y="957"/>
                </a:lnTo>
                <a:lnTo>
                  <a:pt x="239" y="1016"/>
                </a:lnTo>
                <a:lnTo>
                  <a:pt x="247" y="1014"/>
                </a:lnTo>
                <a:lnTo>
                  <a:pt x="260" y="1010"/>
                </a:lnTo>
                <a:lnTo>
                  <a:pt x="277" y="1006"/>
                </a:lnTo>
                <a:lnTo>
                  <a:pt x="295" y="1003"/>
                </a:lnTo>
                <a:lnTo>
                  <a:pt x="334" y="994"/>
                </a:lnTo>
                <a:lnTo>
                  <a:pt x="352" y="990"/>
                </a:lnTo>
                <a:lnTo>
                  <a:pt x="369" y="987"/>
                </a:lnTo>
                <a:lnTo>
                  <a:pt x="382" y="983"/>
                </a:lnTo>
                <a:lnTo>
                  <a:pt x="391" y="981"/>
                </a:lnTo>
                <a:lnTo>
                  <a:pt x="396" y="978"/>
                </a:lnTo>
                <a:lnTo>
                  <a:pt x="420" y="939"/>
                </a:lnTo>
                <a:lnTo>
                  <a:pt x="444" y="895"/>
                </a:lnTo>
                <a:lnTo>
                  <a:pt x="468" y="849"/>
                </a:lnTo>
                <a:lnTo>
                  <a:pt x="493" y="799"/>
                </a:lnTo>
                <a:lnTo>
                  <a:pt x="518" y="747"/>
                </a:lnTo>
                <a:lnTo>
                  <a:pt x="543" y="694"/>
                </a:lnTo>
                <a:lnTo>
                  <a:pt x="588" y="587"/>
                </a:lnTo>
                <a:lnTo>
                  <a:pt x="608" y="535"/>
                </a:lnTo>
                <a:lnTo>
                  <a:pt x="628" y="485"/>
                </a:lnTo>
                <a:lnTo>
                  <a:pt x="645" y="438"/>
                </a:lnTo>
                <a:lnTo>
                  <a:pt x="660" y="393"/>
                </a:lnTo>
                <a:lnTo>
                  <a:pt x="653" y="427"/>
                </a:lnTo>
                <a:lnTo>
                  <a:pt x="648" y="458"/>
                </a:lnTo>
                <a:lnTo>
                  <a:pt x="643" y="484"/>
                </a:lnTo>
                <a:lnTo>
                  <a:pt x="638" y="507"/>
                </a:lnTo>
                <a:lnTo>
                  <a:pt x="633" y="526"/>
                </a:lnTo>
                <a:lnTo>
                  <a:pt x="630" y="545"/>
                </a:lnTo>
                <a:lnTo>
                  <a:pt x="625" y="562"/>
                </a:lnTo>
                <a:lnTo>
                  <a:pt x="616" y="594"/>
                </a:lnTo>
                <a:lnTo>
                  <a:pt x="611" y="611"/>
                </a:lnTo>
                <a:lnTo>
                  <a:pt x="606" y="630"/>
                </a:lnTo>
                <a:lnTo>
                  <a:pt x="594" y="674"/>
                </a:lnTo>
                <a:lnTo>
                  <a:pt x="616" y="675"/>
                </a:lnTo>
                <a:lnTo>
                  <a:pt x="634" y="678"/>
                </a:lnTo>
                <a:lnTo>
                  <a:pt x="650" y="682"/>
                </a:lnTo>
                <a:lnTo>
                  <a:pt x="663" y="688"/>
                </a:lnTo>
                <a:lnTo>
                  <a:pt x="674" y="695"/>
                </a:lnTo>
                <a:lnTo>
                  <a:pt x="685" y="702"/>
                </a:lnTo>
                <a:lnTo>
                  <a:pt x="696" y="710"/>
                </a:lnTo>
                <a:lnTo>
                  <a:pt x="709" y="719"/>
                </a:lnTo>
                <a:lnTo>
                  <a:pt x="729" y="694"/>
                </a:lnTo>
                <a:lnTo>
                  <a:pt x="747" y="667"/>
                </a:lnTo>
                <a:lnTo>
                  <a:pt x="761" y="638"/>
                </a:lnTo>
                <a:lnTo>
                  <a:pt x="773" y="608"/>
                </a:lnTo>
                <a:lnTo>
                  <a:pt x="783" y="576"/>
                </a:lnTo>
                <a:lnTo>
                  <a:pt x="792" y="543"/>
                </a:lnTo>
                <a:lnTo>
                  <a:pt x="799" y="509"/>
                </a:lnTo>
                <a:lnTo>
                  <a:pt x="807" y="475"/>
                </a:lnTo>
                <a:lnTo>
                  <a:pt x="815" y="441"/>
                </a:lnTo>
                <a:lnTo>
                  <a:pt x="823" y="407"/>
                </a:lnTo>
                <a:lnTo>
                  <a:pt x="833" y="373"/>
                </a:lnTo>
                <a:lnTo>
                  <a:pt x="844" y="340"/>
                </a:lnTo>
                <a:lnTo>
                  <a:pt x="858" y="309"/>
                </a:lnTo>
                <a:lnTo>
                  <a:pt x="858" y="408"/>
                </a:lnTo>
                <a:lnTo>
                  <a:pt x="873" y="414"/>
                </a:lnTo>
                <a:lnTo>
                  <a:pt x="891" y="422"/>
                </a:lnTo>
                <a:lnTo>
                  <a:pt x="924" y="440"/>
                </a:lnTo>
                <a:lnTo>
                  <a:pt x="940" y="450"/>
                </a:lnTo>
                <a:lnTo>
                  <a:pt x="956" y="461"/>
                </a:lnTo>
                <a:lnTo>
                  <a:pt x="970" y="471"/>
                </a:lnTo>
                <a:lnTo>
                  <a:pt x="981" y="480"/>
                </a:lnTo>
                <a:lnTo>
                  <a:pt x="991" y="488"/>
                </a:lnTo>
                <a:lnTo>
                  <a:pt x="1000" y="494"/>
                </a:lnTo>
                <a:lnTo>
                  <a:pt x="1004" y="498"/>
                </a:lnTo>
                <a:lnTo>
                  <a:pt x="1006" y="499"/>
                </a:lnTo>
                <a:lnTo>
                  <a:pt x="1002" y="434"/>
                </a:lnTo>
                <a:lnTo>
                  <a:pt x="1003" y="369"/>
                </a:lnTo>
                <a:lnTo>
                  <a:pt x="1008" y="305"/>
                </a:lnTo>
                <a:lnTo>
                  <a:pt x="1016" y="241"/>
                </a:lnTo>
                <a:lnTo>
                  <a:pt x="1025" y="179"/>
                </a:lnTo>
                <a:lnTo>
                  <a:pt x="1035" y="118"/>
                </a:lnTo>
                <a:lnTo>
                  <a:pt x="1044" y="58"/>
                </a:lnTo>
                <a:lnTo>
                  <a:pt x="1050" y="0"/>
                </a:lnTo>
                <a:close/>
              </a:path>
            </a:pathLst>
          </a:custGeom>
          <a:solidFill>
            <a:srgbClr val="466571">
              <a:alpha val="7059"/>
            </a:srgbClr>
          </a:solidFill>
          <a:ln w="25400" cap="sq" cmpd="sng" algn="ctr">
            <a:noFill/>
            <a:prstDash val="solid"/>
            <a:headEnd type="none" w="med" len="med"/>
            <a:tailEnd type="none" w="med" len="med"/>
          </a:ln>
          <a:effectLst>
            <a:innerShdw blurRad="50800" dist="50800" dir="13500000">
              <a:srgbClr val="000000">
                <a:alpha val="43137"/>
              </a:srgbClr>
            </a:inn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anchor="t" compatLnSpc="1"/>
          <a:lstStyle/>
          <a:p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409446"/>
            <a:ext cx="7772400" cy="1470025"/>
          </a:xfrm>
        </p:spPr>
        <p:txBody>
          <a:bodyPr anchor="b"/>
          <a:lstStyle>
            <a:lvl1pPr algn="r">
              <a:defRPr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023248" y="3886200"/>
            <a:ext cx="5414978" cy="1042998"/>
          </a:xfrm>
        </p:spPr>
        <p:txBody>
          <a:bodyPr/>
          <a:lstStyle>
            <a:lvl1pPr marL="0" indent="0" algn="r">
              <a:buNone/>
              <a:defRPr sz="2400" i="1">
                <a:solidFill>
                  <a:schemeClr val="tx1">
                    <a:tint val="8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273E-1E93-4953-98A7-C45A5229043A}" type="datetimeFigureOut">
              <a:rPr lang="ko-KR" altLang="en-US" smtClean="0"/>
              <a:pPr/>
              <a:t>2022-06-11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632F-E689-4048-9528-BB29811FE34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273E-1E93-4953-98A7-C45A5229043A}" type="datetimeFigureOut">
              <a:rPr lang="ko-KR" altLang="en-US" smtClean="0"/>
              <a:pPr/>
              <a:t>2022-06-11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632F-E689-4048-9528-BB29811FE34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358082" y="274639"/>
            <a:ext cx="1328718" cy="5851525"/>
          </a:xfrm>
        </p:spPr>
        <p:txBody>
          <a:bodyPr vert="eaVert" anchor="b"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928672"/>
            <a:ext cx="6900882" cy="5197493"/>
          </a:xfrm>
        </p:spPr>
        <p:txBody>
          <a:bodyPr vert="eaVert"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273E-1E93-4953-98A7-C45A5229043A}" type="datetimeFigureOut">
              <a:rPr lang="ko-KR" altLang="en-US" smtClean="0"/>
              <a:pPr/>
              <a:t>2022-06-11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632F-E689-4048-9528-BB29811FE34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273E-1E93-4953-98A7-C45A5229043A}" type="datetimeFigureOut">
              <a:rPr lang="ko-KR" altLang="en-US" smtClean="0"/>
              <a:pPr/>
              <a:t>2022-06-11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632F-E689-4048-9528-BB29811FE34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i="1">
                <a:solidFill>
                  <a:schemeClr val="tx1">
                    <a:tint val="85000"/>
                  </a:schemeClr>
                </a:solidFill>
              </a:defRPr>
            </a:lvl1pPr>
            <a:lvl2pPr marL="457200" indent="0">
              <a:buNone/>
              <a:defRPr sz="1800" i="1">
                <a:solidFill>
                  <a:schemeClr val="tx1">
                    <a:tint val="85000"/>
                  </a:schemeClr>
                </a:solidFill>
              </a:defRPr>
            </a:lvl2pPr>
            <a:lvl3pPr marL="914400" indent="0">
              <a:buNone/>
              <a:defRPr sz="1600" i="1">
                <a:solidFill>
                  <a:schemeClr val="tx1">
                    <a:tint val="85000"/>
                  </a:schemeClr>
                </a:solidFill>
              </a:defRPr>
            </a:lvl3pPr>
            <a:lvl4pPr marL="1371600" indent="0">
              <a:buNone/>
              <a:defRPr sz="1400" i="1">
                <a:solidFill>
                  <a:schemeClr val="tx1">
                    <a:tint val="85000"/>
                  </a:schemeClr>
                </a:solidFill>
              </a:defRPr>
            </a:lvl4pPr>
            <a:lvl5pPr marL="1828800" indent="0">
              <a:buNone/>
              <a:defRPr sz="1400" i="1">
                <a:solidFill>
                  <a:schemeClr val="tx1">
                    <a:tint val="8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273E-1E93-4953-98A7-C45A5229043A}" type="datetimeFigureOut">
              <a:rPr lang="ko-KR" altLang="en-US" smtClean="0"/>
              <a:pPr/>
              <a:t>2022-06-11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632F-E689-4048-9528-BB29811FE34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273E-1E93-4953-98A7-C45A5229043A}" type="datetimeFigureOut">
              <a:rPr lang="ko-KR" altLang="en-US" smtClean="0"/>
              <a:pPr/>
              <a:t>2022-06-11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632F-E689-4048-9528-BB29811FE34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500702"/>
            <a:ext cx="4040188" cy="639762"/>
          </a:xfrm>
          <a:solidFill>
            <a:srgbClr val="737C87">
              <a:alpha val="55000"/>
            </a:srgbClr>
          </a:solidFill>
          <a:ln w="19050">
            <a:solidFill>
              <a:srgbClr val="FFFFFF"/>
            </a:solidFill>
          </a:ln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 b="1">
                <a:solidFill>
                  <a:srgbClr val="FFFFFF"/>
                </a:solidFill>
              </a:defRPr>
            </a:lvl2pPr>
            <a:lvl3pPr marL="914400" indent="0" algn="ctr">
              <a:buNone/>
              <a:defRPr sz="1800" b="1">
                <a:solidFill>
                  <a:srgbClr val="FFFFFF"/>
                </a:solidFill>
              </a:defRPr>
            </a:lvl3pPr>
            <a:lvl4pPr marL="1371600" indent="0" algn="ctr">
              <a:buNone/>
              <a:defRPr sz="1600" b="1">
                <a:solidFill>
                  <a:srgbClr val="FFFFFF"/>
                </a:solidFill>
              </a:defRPr>
            </a:lvl4pPr>
            <a:lvl5pPr marL="1828800" indent="0" algn="ctr">
              <a:buNone/>
              <a:defRPr sz="1600" b="1">
                <a:solidFill>
                  <a:srgbClr val="FFFFFF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500174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5500702"/>
            <a:ext cx="4041775" cy="639762"/>
          </a:xfrm>
          <a:solidFill>
            <a:srgbClr val="737C87">
              <a:alpha val="55000"/>
            </a:srgbClr>
          </a:solidFill>
          <a:ln w="19050">
            <a:solidFill>
              <a:srgbClr val="FFFFFF"/>
            </a:solidFill>
          </a:ln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FFFF"/>
                </a:solidFill>
              </a:defRPr>
            </a:lvl1pPr>
            <a:lvl2pPr marL="457200" indent="0" algn="ctr">
              <a:buNone/>
              <a:defRPr sz="2000" b="1">
                <a:solidFill>
                  <a:srgbClr val="FFFFFF"/>
                </a:solidFill>
              </a:defRPr>
            </a:lvl2pPr>
            <a:lvl3pPr marL="914400" indent="0" algn="ctr">
              <a:buNone/>
              <a:defRPr sz="1800" b="1">
                <a:solidFill>
                  <a:srgbClr val="FFFFFF"/>
                </a:solidFill>
              </a:defRPr>
            </a:lvl3pPr>
            <a:lvl4pPr marL="1371600" indent="0" algn="ctr">
              <a:buNone/>
              <a:defRPr sz="1600" b="1">
                <a:solidFill>
                  <a:srgbClr val="FFFFFF"/>
                </a:solidFill>
              </a:defRPr>
            </a:lvl4pPr>
            <a:lvl5pPr marL="1828800" indent="0" algn="ctr">
              <a:buNone/>
              <a:defRPr sz="1600" b="1">
                <a:solidFill>
                  <a:srgbClr val="FFFFFF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500174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273E-1E93-4953-98A7-C45A5229043A}" type="datetimeFigureOut">
              <a:rPr lang="ko-KR" altLang="en-US" smtClean="0"/>
              <a:pPr/>
              <a:t>2022-06-11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632F-E689-4048-9528-BB29811FE34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273E-1E93-4953-98A7-C45A5229043A}" type="datetimeFigureOut">
              <a:rPr lang="ko-KR" altLang="en-US" smtClean="0"/>
              <a:pPr/>
              <a:t>2022-06-11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632F-E689-4048-9528-BB29811FE34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273E-1E93-4953-98A7-C45A5229043A}" type="datetimeFigureOut">
              <a:rPr lang="ko-KR" altLang="en-US" smtClean="0"/>
              <a:pPr/>
              <a:t>2022-06-11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632F-E689-4048-9528-BB29811FE34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8219505" cy="593879"/>
          </a:xfrm>
        </p:spPr>
        <p:txBody>
          <a:bodyPr anchor="b"/>
          <a:lstStyle>
            <a:lvl1pPr algn="l">
              <a:defRPr sz="2800" b="1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868" y="1590620"/>
            <a:ext cx="8218935" cy="453554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2" y="866111"/>
            <a:ext cx="8237260" cy="68776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273E-1E93-4953-98A7-C45A5229043A}" type="datetimeFigureOut">
              <a:rPr lang="ko-KR" altLang="en-US" smtClean="0"/>
              <a:pPr/>
              <a:t>2022-06-11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632F-E689-4048-9528-BB29811FE34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1785926"/>
            <a:ext cx="3422654" cy="781052"/>
          </a:xfrm>
        </p:spPr>
        <p:txBody>
          <a:bodyPr anchor="b"/>
          <a:lstStyle>
            <a:lvl1pPr algn="r">
              <a:defRPr sz="2400" b="1"/>
            </a:lvl1pPr>
          </a:lstStyle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28596" y="2566978"/>
            <a:ext cx="3422654" cy="804862"/>
          </a:xfrm>
        </p:spPr>
        <p:txBody>
          <a:bodyPr/>
          <a:lstStyle>
            <a:lvl1pPr marL="0" indent="0" algn="r">
              <a:buNone/>
              <a:defRPr sz="1400"/>
            </a:lvl1pPr>
            <a:lvl2pPr marL="457200" indent="0" algn="r">
              <a:buNone/>
              <a:defRPr sz="1200"/>
            </a:lvl2pPr>
            <a:lvl3pPr marL="914400" indent="0" algn="r">
              <a:buNone/>
              <a:defRPr sz="1000"/>
            </a:lvl3pPr>
            <a:lvl4pPr marL="1371600" indent="0" algn="r">
              <a:buNone/>
              <a:defRPr sz="900"/>
            </a:lvl4pPr>
            <a:lvl5pPr marL="1828800" indent="0" algn="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/>
              <a:t>마스터 텍스트 스타일을 편집합니다</a:t>
            </a:r>
          </a:p>
          <a:p>
            <a:pPr lvl="1" eaLnBrk="1" latinLnBrk="0" hangingPunct="1"/>
            <a:r>
              <a:rPr lang="ko-KR" altLang="en-US"/>
              <a:t>둘째 수준</a:t>
            </a:r>
          </a:p>
          <a:p>
            <a:pPr lvl="2" eaLnBrk="1" latinLnBrk="0" hangingPunct="1"/>
            <a:r>
              <a:rPr lang="ko-KR" altLang="en-US"/>
              <a:t>셋째 수준</a:t>
            </a:r>
          </a:p>
          <a:p>
            <a:pPr lvl="3" eaLnBrk="1" latinLnBrk="0" hangingPunct="1"/>
            <a:r>
              <a:rPr lang="ko-KR" altLang="en-US"/>
              <a:t>넷째 수준</a:t>
            </a:r>
          </a:p>
          <a:p>
            <a:pPr lvl="4" eaLnBrk="1" latinLnBrk="0" hangingPunct="1"/>
            <a:r>
              <a:rPr lang="ko-KR" altLang="en-US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A273E-1E93-4953-98A7-C45A5229043A}" type="datetimeFigureOut">
              <a:rPr lang="ko-KR" altLang="en-US" smtClean="0"/>
              <a:pPr/>
              <a:t>2022-06-11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632F-E689-4048-9528-BB29811FE344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sz="quarter" idx="1"/>
          </p:nvPr>
        </p:nvSpPr>
        <p:spPr>
          <a:xfrm>
            <a:off x="4000496" y="928670"/>
            <a:ext cx="4500594" cy="4500570"/>
          </a:xfrm>
          <a:prstGeom prst="roundRect">
            <a:avLst>
              <a:gd name="adj" fmla="val 8501"/>
            </a:avLst>
          </a:prstGeom>
          <a:noFill/>
          <a:ln w="165100" cap="rnd" cmpd="sng">
            <a:gradFill flip="none" rotWithShape="1">
              <a:gsLst>
                <a:gs pos="0">
                  <a:schemeClr val="accent2">
                    <a:tint val="20000"/>
                  </a:schemeClr>
                </a:gs>
                <a:gs pos="100000">
                  <a:schemeClr val="accent2">
                    <a:tint val="60000"/>
                  </a:schemeClr>
                </a:gs>
              </a:gsLst>
              <a:path path="rect">
                <a:fillToRect l="100000" t="100000"/>
              </a:path>
              <a:tileRect r="-100000" b="-100000"/>
            </a:gra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balanced" dir="t"/>
          </a:scene3d>
          <a:sp3d extrusionH="76200" prstMaterial="matte">
            <a:bevelT h="38100"/>
            <a:bevelB h="38100"/>
            <a:extrusionClr>
              <a:schemeClr val="bg2">
                <a:shade val="75000"/>
              </a:schemeClr>
            </a:extrusionClr>
          </a:sp3d>
        </p:spPr>
        <p:txBody>
          <a:bodyPr/>
          <a:lstStyle/>
          <a:p>
            <a:r>
              <a:rPr kumimoji="0" lang="ko-KR" altLang="en-US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 6"/>
          <p:cNvSpPr>
            <a:spLocks noEditPoints="1"/>
          </p:cNvSpPr>
          <p:nvPr/>
        </p:nvSpPr>
        <p:spPr bwMode="blackGray">
          <a:xfrm flipH="1">
            <a:off x="-32" y="500042"/>
            <a:ext cx="2268129" cy="5929354"/>
          </a:xfrm>
          <a:custGeom>
            <a:avLst/>
            <a:gdLst/>
            <a:ahLst/>
            <a:cxnLst>
              <a:cxn ang="0">
                <a:pos x="487" y="2402"/>
              </a:cxn>
              <a:cxn ang="0">
                <a:pos x="608" y="2460"/>
              </a:cxn>
              <a:cxn ang="0">
                <a:pos x="610" y="2554"/>
              </a:cxn>
              <a:cxn ang="0">
                <a:pos x="893" y="2559"/>
              </a:cxn>
              <a:cxn ang="0">
                <a:pos x="772" y="2424"/>
              </a:cxn>
              <a:cxn ang="0">
                <a:pos x="334" y="2346"/>
              </a:cxn>
              <a:cxn ang="0">
                <a:pos x="447" y="2270"/>
              </a:cxn>
              <a:cxn ang="0">
                <a:pos x="696" y="2192"/>
              </a:cxn>
              <a:cxn ang="0">
                <a:pos x="801" y="2254"/>
              </a:cxn>
              <a:cxn ang="0">
                <a:pos x="914" y="2229"/>
              </a:cxn>
              <a:cxn ang="0">
                <a:pos x="996" y="2221"/>
              </a:cxn>
              <a:cxn ang="0">
                <a:pos x="833" y="2000"/>
              </a:cxn>
              <a:cxn ang="0">
                <a:pos x="891" y="2021"/>
              </a:cxn>
              <a:cxn ang="0">
                <a:pos x="603" y="1981"/>
              </a:cxn>
              <a:cxn ang="0">
                <a:pos x="334" y="2185"/>
              </a:cxn>
              <a:cxn ang="0">
                <a:pos x="415" y="2205"/>
              </a:cxn>
              <a:cxn ang="0">
                <a:pos x="568" y="2097"/>
              </a:cxn>
              <a:cxn ang="0">
                <a:pos x="923" y="1962"/>
              </a:cxn>
              <a:cxn ang="0">
                <a:pos x="707" y="1856"/>
              </a:cxn>
              <a:cxn ang="0">
                <a:pos x="783" y="1877"/>
              </a:cxn>
              <a:cxn ang="0">
                <a:pos x="1024" y="1938"/>
              </a:cxn>
              <a:cxn ang="0">
                <a:pos x="714" y="1767"/>
              </a:cxn>
              <a:cxn ang="0">
                <a:pos x="773" y="1779"/>
              </a:cxn>
              <a:cxn ang="0">
                <a:pos x="321" y="1789"/>
              </a:cxn>
              <a:cxn ang="0">
                <a:pos x="478" y="1916"/>
              </a:cxn>
              <a:cxn ang="0">
                <a:pos x="561" y="1954"/>
              </a:cxn>
              <a:cxn ang="0">
                <a:pos x="429" y="1744"/>
              </a:cxn>
              <a:cxn ang="0">
                <a:pos x="618" y="1731"/>
              </a:cxn>
              <a:cxn ang="0">
                <a:pos x="964" y="1657"/>
              </a:cxn>
              <a:cxn ang="0">
                <a:pos x="499" y="1689"/>
              </a:cxn>
              <a:cxn ang="0">
                <a:pos x="696" y="1680"/>
              </a:cxn>
              <a:cxn ang="0">
                <a:pos x="886" y="1764"/>
              </a:cxn>
              <a:cxn ang="0">
                <a:pos x="363" y="1496"/>
              </a:cxn>
              <a:cxn ang="0">
                <a:pos x="808" y="1481"/>
              </a:cxn>
              <a:cxn ang="0">
                <a:pos x="681" y="1492"/>
              </a:cxn>
              <a:cxn ang="0">
                <a:pos x="956" y="1592"/>
              </a:cxn>
              <a:cxn ang="0">
                <a:pos x="781" y="1312"/>
              </a:cxn>
              <a:cxn ang="0">
                <a:pos x="247" y="1405"/>
              </a:cxn>
              <a:cxn ang="0">
                <a:pos x="959" y="1228"/>
              </a:cxn>
              <a:cxn ang="0">
                <a:pos x="969" y="1142"/>
              </a:cxn>
              <a:cxn ang="0">
                <a:pos x="313" y="1025"/>
              </a:cxn>
              <a:cxn ang="0">
                <a:pos x="305" y="1085"/>
              </a:cxn>
              <a:cxn ang="0">
                <a:pos x="952" y="970"/>
              </a:cxn>
              <a:cxn ang="0">
                <a:pos x="915" y="820"/>
              </a:cxn>
              <a:cxn ang="0">
                <a:pos x="1029" y="881"/>
              </a:cxn>
              <a:cxn ang="0">
                <a:pos x="572" y="977"/>
              </a:cxn>
              <a:cxn ang="0">
                <a:pos x="643" y="757"/>
              </a:cxn>
              <a:cxn ang="0">
                <a:pos x="849" y="1016"/>
              </a:cxn>
              <a:cxn ang="0">
                <a:pos x="825" y="559"/>
              </a:cxn>
              <a:cxn ang="0">
                <a:pos x="1014" y="978"/>
              </a:cxn>
              <a:cxn ang="0">
                <a:pos x="985" y="1730"/>
              </a:cxn>
              <a:cxn ang="0">
                <a:pos x="1046" y="2030"/>
              </a:cxn>
              <a:cxn ang="0">
                <a:pos x="982" y="2783"/>
              </a:cxn>
              <a:cxn ang="0">
                <a:pos x="153" y="2108"/>
              </a:cxn>
              <a:cxn ang="0">
                <a:pos x="137" y="1741"/>
              </a:cxn>
              <a:cxn ang="0">
                <a:pos x="8" y="1398"/>
              </a:cxn>
              <a:cxn ang="0">
                <a:pos x="115" y="1367"/>
              </a:cxn>
              <a:cxn ang="0">
                <a:pos x="174" y="1117"/>
              </a:cxn>
              <a:cxn ang="0">
                <a:pos x="265" y="852"/>
              </a:cxn>
              <a:cxn ang="0">
                <a:pos x="648" y="458"/>
              </a:cxn>
              <a:cxn ang="0">
                <a:pos x="815" y="441"/>
              </a:cxn>
            </a:cxnLst>
            <a:rect l="0" t="0" r="0" b="0"/>
            <a:pathLst>
              <a:path w="1052" h="2787">
                <a:moveTo>
                  <a:pt x="957" y="2608"/>
                </a:moveTo>
                <a:lnTo>
                  <a:pt x="945" y="2627"/>
                </a:lnTo>
                <a:lnTo>
                  <a:pt x="934" y="2646"/>
                </a:lnTo>
                <a:lnTo>
                  <a:pt x="922" y="2665"/>
                </a:lnTo>
                <a:lnTo>
                  <a:pt x="907" y="2684"/>
                </a:lnTo>
                <a:lnTo>
                  <a:pt x="910" y="2684"/>
                </a:lnTo>
                <a:lnTo>
                  <a:pt x="916" y="2685"/>
                </a:lnTo>
                <a:lnTo>
                  <a:pt x="926" y="2686"/>
                </a:lnTo>
                <a:lnTo>
                  <a:pt x="938" y="2688"/>
                </a:lnTo>
                <a:lnTo>
                  <a:pt x="952" y="2690"/>
                </a:lnTo>
                <a:lnTo>
                  <a:pt x="966" y="2693"/>
                </a:lnTo>
                <a:lnTo>
                  <a:pt x="979" y="2696"/>
                </a:lnTo>
                <a:lnTo>
                  <a:pt x="990" y="2699"/>
                </a:lnTo>
                <a:lnTo>
                  <a:pt x="989" y="2696"/>
                </a:lnTo>
                <a:lnTo>
                  <a:pt x="987" y="2691"/>
                </a:lnTo>
                <a:lnTo>
                  <a:pt x="983" y="2681"/>
                </a:lnTo>
                <a:lnTo>
                  <a:pt x="980" y="2670"/>
                </a:lnTo>
                <a:lnTo>
                  <a:pt x="975" y="2658"/>
                </a:lnTo>
                <a:lnTo>
                  <a:pt x="970" y="2644"/>
                </a:lnTo>
                <a:lnTo>
                  <a:pt x="965" y="2630"/>
                </a:lnTo>
                <a:lnTo>
                  <a:pt x="957" y="2608"/>
                </a:lnTo>
                <a:close/>
                <a:moveTo>
                  <a:pt x="454" y="2402"/>
                </a:moveTo>
                <a:lnTo>
                  <a:pt x="421" y="2410"/>
                </a:lnTo>
                <a:lnTo>
                  <a:pt x="470" y="2463"/>
                </a:lnTo>
                <a:lnTo>
                  <a:pt x="478" y="2463"/>
                </a:lnTo>
                <a:lnTo>
                  <a:pt x="487" y="2402"/>
                </a:lnTo>
                <a:lnTo>
                  <a:pt x="454" y="2402"/>
                </a:lnTo>
                <a:close/>
                <a:moveTo>
                  <a:pt x="758" y="2306"/>
                </a:moveTo>
                <a:lnTo>
                  <a:pt x="731" y="2308"/>
                </a:lnTo>
                <a:lnTo>
                  <a:pt x="706" y="2312"/>
                </a:lnTo>
                <a:lnTo>
                  <a:pt x="680" y="2317"/>
                </a:lnTo>
                <a:lnTo>
                  <a:pt x="654" y="2324"/>
                </a:lnTo>
                <a:lnTo>
                  <a:pt x="630" y="2334"/>
                </a:lnTo>
                <a:lnTo>
                  <a:pt x="608" y="2344"/>
                </a:lnTo>
                <a:lnTo>
                  <a:pt x="588" y="2355"/>
                </a:lnTo>
                <a:lnTo>
                  <a:pt x="570" y="2367"/>
                </a:lnTo>
                <a:lnTo>
                  <a:pt x="555" y="2382"/>
                </a:lnTo>
                <a:lnTo>
                  <a:pt x="543" y="2396"/>
                </a:lnTo>
                <a:lnTo>
                  <a:pt x="535" y="2412"/>
                </a:lnTo>
                <a:lnTo>
                  <a:pt x="531" y="2428"/>
                </a:lnTo>
                <a:lnTo>
                  <a:pt x="531" y="2445"/>
                </a:lnTo>
                <a:lnTo>
                  <a:pt x="536" y="2463"/>
                </a:lnTo>
                <a:lnTo>
                  <a:pt x="545" y="2477"/>
                </a:lnTo>
                <a:lnTo>
                  <a:pt x="555" y="2487"/>
                </a:lnTo>
                <a:lnTo>
                  <a:pt x="567" y="2493"/>
                </a:lnTo>
                <a:lnTo>
                  <a:pt x="580" y="2497"/>
                </a:lnTo>
                <a:lnTo>
                  <a:pt x="592" y="2496"/>
                </a:lnTo>
                <a:lnTo>
                  <a:pt x="604" y="2493"/>
                </a:lnTo>
                <a:lnTo>
                  <a:pt x="614" y="2486"/>
                </a:lnTo>
                <a:lnTo>
                  <a:pt x="622" y="2476"/>
                </a:lnTo>
                <a:lnTo>
                  <a:pt x="627" y="2463"/>
                </a:lnTo>
                <a:lnTo>
                  <a:pt x="608" y="2460"/>
                </a:lnTo>
                <a:lnTo>
                  <a:pt x="596" y="2458"/>
                </a:lnTo>
                <a:lnTo>
                  <a:pt x="586" y="2454"/>
                </a:lnTo>
                <a:lnTo>
                  <a:pt x="580" y="2448"/>
                </a:lnTo>
                <a:lnTo>
                  <a:pt x="577" y="2439"/>
                </a:lnTo>
                <a:lnTo>
                  <a:pt x="578" y="2427"/>
                </a:lnTo>
                <a:lnTo>
                  <a:pt x="584" y="2416"/>
                </a:lnTo>
                <a:lnTo>
                  <a:pt x="592" y="2405"/>
                </a:lnTo>
                <a:lnTo>
                  <a:pt x="603" y="2397"/>
                </a:lnTo>
                <a:lnTo>
                  <a:pt x="615" y="2391"/>
                </a:lnTo>
                <a:lnTo>
                  <a:pt x="629" y="2387"/>
                </a:lnTo>
                <a:lnTo>
                  <a:pt x="642" y="2386"/>
                </a:lnTo>
                <a:lnTo>
                  <a:pt x="656" y="2388"/>
                </a:lnTo>
                <a:lnTo>
                  <a:pt x="670" y="2394"/>
                </a:lnTo>
                <a:lnTo>
                  <a:pt x="682" y="2404"/>
                </a:lnTo>
                <a:lnTo>
                  <a:pt x="693" y="2417"/>
                </a:lnTo>
                <a:lnTo>
                  <a:pt x="696" y="2425"/>
                </a:lnTo>
                <a:lnTo>
                  <a:pt x="698" y="2435"/>
                </a:lnTo>
                <a:lnTo>
                  <a:pt x="698" y="2447"/>
                </a:lnTo>
                <a:lnTo>
                  <a:pt x="696" y="2460"/>
                </a:lnTo>
                <a:lnTo>
                  <a:pt x="693" y="2474"/>
                </a:lnTo>
                <a:lnTo>
                  <a:pt x="686" y="2489"/>
                </a:lnTo>
                <a:lnTo>
                  <a:pt x="677" y="2504"/>
                </a:lnTo>
                <a:lnTo>
                  <a:pt x="666" y="2518"/>
                </a:lnTo>
                <a:lnTo>
                  <a:pt x="651" y="2531"/>
                </a:lnTo>
                <a:lnTo>
                  <a:pt x="632" y="2544"/>
                </a:lnTo>
                <a:lnTo>
                  <a:pt x="610" y="2554"/>
                </a:lnTo>
                <a:lnTo>
                  <a:pt x="631" y="2570"/>
                </a:lnTo>
                <a:lnTo>
                  <a:pt x="653" y="2584"/>
                </a:lnTo>
                <a:lnTo>
                  <a:pt x="677" y="2597"/>
                </a:lnTo>
                <a:lnTo>
                  <a:pt x="700" y="2610"/>
                </a:lnTo>
                <a:lnTo>
                  <a:pt x="724" y="2622"/>
                </a:lnTo>
                <a:lnTo>
                  <a:pt x="747" y="2632"/>
                </a:lnTo>
                <a:lnTo>
                  <a:pt x="769" y="2642"/>
                </a:lnTo>
                <a:lnTo>
                  <a:pt x="790" y="2650"/>
                </a:lnTo>
                <a:lnTo>
                  <a:pt x="808" y="2658"/>
                </a:lnTo>
                <a:lnTo>
                  <a:pt x="838" y="2667"/>
                </a:lnTo>
                <a:lnTo>
                  <a:pt x="849" y="2669"/>
                </a:lnTo>
                <a:lnTo>
                  <a:pt x="855" y="2669"/>
                </a:lnTo>
                <a:lnTo>
                  <a:pt x="858" y="2669"/>
                </a:lnTo>
                <a:lnTo>
                  <a:pt x="860" y="2660"/>
                </a:lnTo>
                <a:lnTo>
                  <a:pt x="862" y="2650"/>
                </a:lnTo>
                <a:lnTo>
                  <a:pt x="867" y="2637"/>
                </a:lnTo>
                <a:lnTo>
                  <a:pt x="872" y="2625"/>
                </a:lnTo>
                <a:lnTo>
                  <a:pt x="878" y="2610"/>
                </a:lnTo>
                <a:lnTo>
                  <a:pt x="884" y="2597"/>
                </a:lnTo>
                <a:lnTo>
                  <a:pt x="890" y="2584"/>
                </a:lnTo>
                <a:lnTo>
                  <a:pt x="895" y="2572"/>
                </a:lnTo>
                <a:lnTo>
                  <a:pt x="900" y="2561"/>
                </a:lnTo>
                <a:lnTo>
                  <a:pt x="904" y="2553"/>
                </a:lnTo>
                <a:lnTo>
                  <a:pt x="906" y="2548"/>
                </a:lnTo>
                <a:lnTo>
                  <a:pt x="907" y="2547"/>
                </a:lnTo>
                <a:lnTo>
                  <a:pt x="893" y="2559"/>
                </a:lnTo>
                <a:lnTo>
                  <a:pt x="880" y="2568"/>
                </a:lnTo>
                <a:lnTo>
                  <a:pt x="864" y="2572"/>
                </a:lnTo>
                <a:lnTo>
                  <a:pt x="848" y="2574"/>
                </a:lnTo>
                <a:lnTo>
                  <a:pt x="829" y="2573"/>
                </a:lnTo>
                <a:lnTo>
                  <a:pt x="810" y="2571"/>
                </a:lnTo>
                <a:lnTo>
                  <a:pt x="790" y="2570"/>
                </a:lnTo>
                <a:lnTo>
                  <a:pt x="767" y="2570"/>
                </a:lnTo>
                <a:lnTo>
                  <a:pt x="769" y="2567"/>
                </a:lnTo>
                <a:lnTo>
                  <a:pt x="774" y="2561"/>
                </a:lnTo>
                <a:lnTo>
                  <a:pt x="783" y="2554"/>
                </a:lnTo>
                <a:lnTo>
                  <a:pt x="792" y="2545"/>
                </a:lnTo>
                <a:lnTo>
                  <a:pt x="804" y="2535"/>
                </a:lnTo>
                <a:lnTo>
                  <a:pt x="816" y="2524"/>
                </a:lnTo>
                <a:lnTo>
                  <a:pt x="829" y="2513"/>
                </a:lnTo>
                <a:lnTo>
                  <a:pt x="842" y="2501"/>
                </a:lnTo>
                <a:lnTo>
                  <a:pt x="856" y="2490"/>
                </a:lnTo>
                <a:lnTo>
                  <a:pt x="880" y="2470"/>
                </a:lnTo>
                <a:lnTo>
                  <a:pt x="889" y="2462"/>
                </a:lnTo>
                <a:lnTo>
                  <a:pt x="896" y="2455"/>
                </a:lnTo>
                <a:lnTo>
                  <a:pt x="901" y="2452"/>
                </a:lnTo>
                <a:lnTo>
                  <a:pt x="903" y="2450"/>
                </a:lnTo>
                <a:lnTo>
                  <a:pt x="876" y="2452"/>
                </a:lnTo>
                <a:lnTo>
                  <a:pt x="853" y="2451"/>
                </a:lnTo>
                <a:lnTo>
                  <a:pt x="833" y="2450"/>
                </a:lnTo>
                <a:lnTo>
                  <a:pt x="767" y="2440"/>
                </a:lnTo>
                <a:lnTo>
                  <a:pt x="772" y="2424"/>
                </a:lnTo>
                <a:lnTo>
                  <a:pt x="781" y="2409"/>
                </a:lnTo>
                <a:lnTo>
                  <a:pt x="794" y="2397"/>
                </a:lnTo>
                <a:lnTo>
                  <a:pt x="809" y="2386"/>
                </a:lnTo>
                <a:lnTo>
                  <a:pt x="827" y="2377"/>
                </a:lnTo>
                <a:lnTo>
                  <a:pt x="846" y="2372"/>
                </a:lnTo>
                <a:lnTo>
                  <a:pt x="864" y="2367"/>
                </a:lnTo>
                <a:lnTo>
                  <a:pt x="882" y="2366"/>
                </a:lnTo>
                <a:lnTo>
                  <a:pt x="900" y="2367"/>
                </a:lnTo>
                <a:lnTo>
                  <a:pt x="915" y="2372"/>
                </a:lnTo>
                <a:lnTo>
                  <a:pt x="904" y="2355"/>
                </a:lnTo>
                <a:lnTo>
                  <a:pt x="891" y="2340"/>
                </a:lnTo>
                <a:lnTo>
                  <a:pt x="873" y="2328"/>
                </a:lnTo>
                <a:lnTo>
                  <a:pt x="853" y="2319"/>
                </a:lnTo>
                <a:lnTo>
                  <a:pt x="832" y="2313"/>
                </a:lnTo>
                <a:lnTo>
                  <a:pt x="808" y="2308"/>
                </a:lnTo>
                <a:lnTo>
                  <a:pt x="783" y="2306"/>
                </a:lnTo>
                <a:lnTo>
                  <a:pt x="758" y="2306"/>
                </a:lnTo>
                <a:close/>
                <a:moveTo>
                  <a:pt x="371" y="2235"/>
                </a:moveTo>
                <a:lnTo>
                  <a:pt x="339" y="2240"/>
                </a:lnTo>
                <a:lnTo>
                  <a:pt x="299" y="2249"/>
                </a:lnTo>
                <a:lnTo>
                  <a:pt x="280" y="2253"/>
                </a:lnTo>
                <a:lnTo>
                  <a:pt x="264" y="2257"/>
                </a:lnTo>
                <a:lnTo>
                  <a:pt x="279" y="2280"/>
                </a:lnTo>
                <a:lnTo>
                  <a:pt x="295" y="2303"/>
                </a:lnTo>
                <a:lnTo>
                  <a:pt x="313" y="2325"/>
                </a:lnTo>
                <a:lnTo>
                  <a:pt x="334" y="2346"/>
                </a:lnTo>
                <a:lnTo>
                  <a:pt x="356" y="2365"/>
                </a:lnTo>
                <a:lnTo>
                  <a:pt x="379" y="2382"/>
                </a:lnTo>
                <a:lnTo>
                  <a:pt x="404" y="2394"/>
                </a:lnTo>
                <a:lnTo>
                  <a:pt x="411" y="2387"/>
                </a:lnTo>
                <a:lnTo>
                  <a:pt x="428" y="2370"/>
                </a:lnTo>
                <a:lnTo>
                  <a:pt x="436" y="2361"/>
                </a:lnTo>
                <a:lnTo>
                  <a:pt x="444" y="2352"/>
                </a:lnTo>
                <a:lnTo>
                  <a:pt x="452" y="2345"/>
                </a:lnTo>
                <a:lnTo>
                  <a:pt x="457" y="2339"/>
                </a:lnTo>
                <a:lnTo>
                  <a:pt x="461" y="2335"/>
                </a:lnTo>
                <a:lnTo>
                  <a:pt x="462" y="2334"/>
                </a:lnTo>
                <a:lnTo>
                  <a:pt x="444" y="2336"/>
                </a:lnTo>
                <a:lnTo>
                  <a:pt x="430" y="2337"/>
                </a:lnTo>
                <a:lnTo>
                  <a:pt x="417" y="2335"/>
                </a:lnTo>
                <a:lnTo>
                  <a:pt x="405" y="2334"/>
                </a:lnTo>
                <a:lnTo>
                  <a:pt x="394" y="2330"/>
                </a:lnTo>
                <a:lnTo>
                  <a:pt x="383" y="2328"/>
                </a:lnTo>
                <a:lnTo>
                  <a:pt x="371" y="2326"/>
                </a:lnTo>
                <a:lnTo>
                  <a:pt x="373" y="2318"/>
                </a:lnTo>
                <a:lnTo>
                  <a:pt x="375" y="2309"/>
                </a:lnTo>
                <a:lnTo>
                  <a:pt x="379" y="2298"/>
                </a:lnTo>
                <a:lnTo>
                  <a:pt x="387" y="2288"/>
                </a:lnTo>
                <a:lnTo>
                  <a:pt x="395" y="2282"/>
                </a:lnTo>
                <a:lnTo>
                  <a:pt x="405" y="2279"/>
                </a:lnTo>
                <a:lnTo>
                  <a:pt x="433" y="2273"/>
                </a:lnTo>
                <a:lnTo>
                  <a:pt x="447" y="2270"/>
                </a:lnTo>
                <a:lnTo>
                  <a:pt x="462" y="2265"/>
                </a:lnTo>
                <a:lnTo>
                  <a:pt x="446" y="2259"/>
                </a:lnTo>
                <a:lnTo>
                  <a:pt x="432" y="2251"/>
                </a:lnTo>
                <a:lnTo>
                  <a:pt x="416" y="2244"/>
                </a:lnTo>
                <a:lnTo>
                  <a:pt x="401" y="2238"/>
                </a:lnTo>
                <a:lnTo>
                  <a:pt x="386" y="2235"/>
                </a:lnTo>
                <a:lnTo>
                  <a:pt x="371" y="2235"/>
                </a:lnTo>
                <a:close/>
                <a:moveTo>
                  <a:pt x="926" y="2137"/>
                </a:moveTo>
                <a:lnTo>
                  <a:pt x="915" y="2146"/>
                </a:lnTo>
                <a:lnTo>
                  <a:pt x="900" y="2155"/>
                </a:lnTo>
                <a:lnTo>
                  <a:pt x="883" y="2167"/>
                </a:lnTo>
                <a:lnTo>
                  <a:pt x="866" y="2179"/>
                </a:lnTo>
                <a:lnTo>
                  <a:pt x="829" y="2202"/>
                </a:lnTo>
                <a:lnTo>
                  <a:pt x="811" y="2213"/>
                </a:lnTo>
                <a:lnTo>
                  <a:pt x="794" y="2224"/>
                </a:lnTo>
                <a:lnTo>
                  <a:pt x="776" y="2231"/>
                </a:lnTo>
                <a:lnTo>
                  <a:pt x="762" y="2236"/>
                </a:lnTo>
                <a:lnTo>
                  <a:pt x="748" y="2238"/>
                </a:lnTo>
                <a:lnTo>
                  <a:pt x="731" y="2237"/>
                </a:lnTo>
                <a:lnTo>
                  <a:pt x="718" y="2235"/>
                </a:lnTo>
                <a:lnTo>
                  <a:pt x="709" y="2231"/>
                </a:lnTo>
                <a:lnTo>
                  <a:pt x="702" y="2225"/>
                </a:lnTo>
                <a:lnTo>
                  <a:pt x="697" y="2218"/>
                </a:lnTo>
                <a:lnTo>
                  <a:pt x="695" y="2211"/>
                </a:lnTo>
                <a:lnTo>
                  <a:pt x="695" y="2202"/>
                </a:lnTo>
                <a:lnTo>
                  <a:pt x="696" y="2192"/>
                </a:lnTo>
                <a:lnTo>
                  <a:pt x="700" y="2180"/>
                </a:lnTo>
                <a:lnTo>
                  <a:pt x="706" y="2173"/>
                </a:lnTo>
                <a:lnTo>
                  <a:pt x="712" y="2169"/>
                </a:lnTo>
                <a:lnTo>
                  <a:pt x="719" y="2167"/>
                </a:lnTo>
                <a:lnTo>
                  <a:pt x="728" y="2168"/>
                </a:lnTo>
                <a:lnTo>
                  <a:pt x="736" y="2170"/>
                </a:lnTo>
                <a:lnTo>
                  <a:pt x="732" y="2165"/>
                </a:lnTo>
                <a:lnTo>
                  <a:pt x="726" y="2160"/>
                </a:lnTo>
                <a:lnTo>
                  <a:pt x="718" y="2157"/>
                </a:lnTo>
                <a:lnTo>
                  <a:pt x="707" y="2156"/>
                </a:lnTo>
                <a:lnTo>
                  <a:pt x="696" y="2158"/>
                </a:lnTo>
                <a:lnTo>
                  <a:pt x="685" y="2166"/>
                </a:lnTo>
                <a:lnTo>
                  <a:pt x="676" y="2176"/>
                </a:lnTo>
                <a:lnTo>
                  <a:pt x="671" y="2188"/>
                </a:lnTo>
                <a:lnTo>
                  <a:pt x="668" y="2202"/>
                </a:lnTo>
                <a:lnTo>
                  <a:pt x="668" y="2216"/>
                </a:lnTo>
                <a:lnTo>
                  <a:pt x="671" y="2229"/>
                </a:lnTo>
                <a:lnTo>
                  <a:pt x="676" y="2240"/>
                </a:lnTo>
                <a:lnTo>
                  <a:pt x="685" y="2250"/>
                </a:lnTo>
                <a:lnTo>
                  <a:pt x="699" y="2259"/>
                </a:lnTo>
                <a:lnTo>
                  <a:pt x="718" y="2265"/>
                </a:lnTo>
                <a:lnTo>
                  <a:pt x="738" y="2268"/>
                </a:lnTo>
                <a:lnTo>
                  <a:pt x="760" y="2268"/>
                </a:lnTo>
                <a:lnTo>
                  <a:pt x="780" y="2264"/>
                </a:lnTo>
                <a:lnTo>
                  <a:pt x="791" y="2260"/>
                </a:lnTo>
                <a:lnTo>
                  <a:pt x="801" y="2254"/>
                </a:lnTo>
                <a:lnTo>
                  <a:pt x="809" y="2248"/>
                </a:lnTo>
                <a:lnTo>
                  <a:pt x="819" y="2241"/>
                </a:lnTo>
                <a:lnTo>
                  <a:pt x="829" y="2233"/>
                </a:lnTo>
                <a:lnTo>
                  <a:pt x="841" y="2223"/>
                </a:lnTo>
                <a:lnTo>
                  <a:pt x="856" y="2211"/>
                </a:lnTo>
                <a:lnTo>
                  <a:pt x="874" y="2196"/>
                </a:lnTo>
                <a:lnTo>
                  <a:pt x="893" y="2188"/>
                </a:lnTo>
                <a:lnTo>
                  <a:pt x="909" y="2184"/>
                </a:lnTo>
                <a:lnTo>
                  <a:pt x="925" y="2185"/>
                </a:lnTo>
                <a:lnTo>
                  <a:pt x="938" y="2188"/>
                </a:lnTo>
                <a:lnTo>
                  <a:pt x="950" y="2193"/>
                </a:lnTo>
                <a:lnTo>
                  <a:pt x="960" y="2202"/>
                </a:lnTo>
                <a:lnTo>
                  <a:pt x="968" y="2210"/>
                </a:lnTo>
                <a:lnTo>
                  <a:pt x="973" y="2219"/>
                </a:lnTo>
                <a:lnTo>
                  <a:pt x="974" y="2225"/>
                </a:lnTo>
                <a:lnTo>
                  <a:pt x="974" y="2240"/>
                </a:lnTo>
                <a:lnTo>
                  <a:pt x="973" y="2247"/>
                </a:lnTo>
                <a:lnTo>
                  <a:pt x="970" y="2254"/>
                </a:lnTo>
                <a:lnTo>
                  <a:pt x="966" y="2259"/>
                </a:lnTo>
                <a:lnTo>
                  <a:pt x="958" y="2262"/>
                </a:lnTo>
                <a:lnTo>
                  <a:pt x="948" y="2262"/>
                </a:lnTo>
                <a:lnTo>
                  <a:pt x="937" y="2259"/>
                </a:lnTo>
                <a:lnTo>
                  <a:pt x="928" y="2254"/>
                </a:lnTo>
                <a:lnTo>
                  <a:pt x="921" y="2248"/>
                </a:lnTo>
                <a:lnTo>
                  <a:pt x="915" y="2240"/>
                </a:lnTo>
                <a:lnTo>
                  <a:pt x="914" y="2229"/>
                </a:lnTo>
                <a:lnTo>
                  <a:pt x="915" y="2219"/>
                </a:lnTo>
                <a:lnTo>
                  <a:pt x="904" y="2228"/>
                </a:lnTo>
                <a:lnTo>
                  <a:pt x="895" y="2240"/>
                </a:lnTo>
                <a:lnTo>
                  <a:pt x="889" y="2252"/>
                </a:lnTo>
                <a:lnTo>
                  <a:pt x="885" y="2266"/>
                </a:lnTo>
                <a:lnTo>
                  <a:pt x="884" y="2279"/>
                </a:lnTo>
                <a:lnTo>
                  <a:pt x="886" y="2290"/>
                </a:lnTo>
                <a:lnTo>
                  <a:pt x="893" y="2297"/>
                </a:lnTo>
                <a:lnTo>
                  <a:pt x="901" y="2305"/>
                </a:lnTo>
                <a:lnTo>
                  <a:pt x="911" y="2311"/>
                </a:lnTo>
                <a:lnTo>
                  <a:pt x="923" y="2317"/>
                </a:lnTo>
                <a:lnTo>
                  <a:pt x="936" y="2323"/>
                </a:lnTo>
                <a:lnTo>
                  <a:pt x="943" y="2328"/>
                </a:lnTo>
                <a:lnTo>
                  <a:pt x="948" y="2333"/>
                </a:lnTo>
                <a:lnTo>
                  <a:pt x="953" y="2336"/>
                </a:lnTo>
                <a:lnTo>
                  <a:pt x="959" y="2338"/>
                </a:lnTo>
                <a:lnTo>
                  <a:pt x="968" y="2339"/>
                </a:lnTo>
                <a:lnTo>
                  <a:pt x="981" y="2341"/>
                </a:lnTo>
                <a:lnTo>
                  <a:pt x="984" y="2332"/>
                </a:lnTo>
                <a:lnTo>
                  <a:pt x="986" y="2323"/>
                </a:lnTo>
                <a:lnTo>
                  <a:pt x="989" y="2313"/>
                </a:lnTo>
                <a:lnTo>
                  <a:pt x="997" y="2297"/>
                </a:lnTo>
                <a:lnTo>
                  <a:pt x="1002" y="2279"/>
                </a:lnTo>
                <a:lnTo>
                  <a:pt x="1002" y="2260"/>
                </a:lnTo>
                <a:lnTo>
                  <a:pt x="1001" y="2240"/>
                </a:lnTo>
                <a:lnTo>
                  <a:pt x="996" y="2221"/>
                </a:lnTo>
                <a:lnTo>
                  <a:pt x="989" y="2202"/>
                </a:lnTo>
                <a:lnTo>
                  <a:pt x="980" y="2185"/>
                </a:lnTo>
                <a:lnTo>
                  <a:pt x="968" y="2169"/>
                </a:lnTo>
                <a:lnTo>
                  <a:pt x="956" y="2155"/>
                </a:lnTo>
                <a:lnTo>
                  <a:pt x="941" y="2144"/>
                </a:lnTo>
                <a:lnTo>
                  <a:pt x="926" y="2137"/>
                </a:lnTo>
                <a:close/>
                <a:moveTo>
                  <a:pt x="709" y="2075"/>
                </a:moveTo>
                <a:lnTo>
                  <a:pt x="602" y="2082"/>
                </a:lnTo>
                <a:lnTo>
                  <a:pt x="602" y="2090"/>
                </a:lnTo>
                <a:lnTo>
                  <a:pt x="627" y="2181"/>
                </a:lnTo>
                <a:lnTo>
                  <a:pt x="631" y="2179"/>
                </a:lnTo>
                <a:lnTo>
                  <a:pt x="637" y="2176"/>
                </a:lnTo>
                <a:lnTo>
                  <a:pt x="641" y="2174"/>
                </a:lnTo>
                <a:lnTo>
                  <a:pt x="645" y="2173"/>
                </a:lnTo>
                <a:lnTo>
                  <a:pt x="651" y="2169"/>
                </a:lnTo>
                <a:lnTo>
                  <a:pt x="659" y="2165"/>
                </a:lnTo>
                <a:lnTo>
                  <a:pt x="669" y="2158"/>
                </a:lnTo>
                <a:lnTo>
                  <a:pt x="681" y="2151"/>
                </a:lnTo>
                <a:lnTo>
                  <a:pt x="693" y="2141"/>
                </a:lnTo>
                <a:lnTo>
                  <a:pt x="706" y="2130"/>
                </a:lnTo>
                <a:lnTo>
                  <a:pt x="717" y="2118"/>
                </a:lnTo>
                <a:lnTo>
                  <a:pt x="728" y="2104"/>
                </a:lnTo>
                <a:lnTo>
                  <a:pt x="736" y="2090"/>
                </a:lnTo>
                <a:lnTo>
                  <a:pt x="742" y="2075"/>
                </a:lnTo>
                <a:lnTo>
                  <a:pt x="709" y="2075"/>
                </a:lnTo>
                <a:close/>
                <a:moveTo>
                  <a:pt x="833" y="2000"/>
                </a:moveTo>
                <a:lnTo>
                  <a:pt x="818" y="2001"/>
                </a:lnTo>
                <a:lnTo>
                  <a:pt x="805" y="2005"/>
                </a:lnTo>
                <a:lnTo>
                  <a:pt x="794" y="2015"/>
                </a:lnTo>
                <a:lnTo>
                  <a:pt x="783" y="2029"/>
                </a:lnTo>
                <a:lnTo>
                  <a:pt x="778" y="2042"/>
                </a:lnTo>
                <a:lnTo>
                  <a:pt x="776" y="2057"/>
                </a:lnTo>
                <a:lnTo>
                  <a:pt x="777" y="2072"/>
                </a:lnTo>
                <a:lnTo>
                  <a:pt x="781" y="2088"/>
                </a:lnTo>
                <a:lnTo>
                  <a:pt x="786" y="2103"/>
                </a:lnTo>
                <a:lnTo>
                  <a:pt x="793" y="2118"/>
                </a:lnTo>
                <a:lnTo>
                  <a:pt x="800" y="2130"/>
                </a:lnTo>
                <a:lnTo>
                  <a:pt x="808" y="2138"/>
                </a:lnTo>
                <a:lnTo>
                  <a:pt x="816" y="2143"/>
                </a:lnTo>
                <a:lnTo>
                  <a:pt x="828" y="2145"/>
                </a:lnTo>
                <a:lnTo>
                  <a:pt x="842" y="2144"/>
                </a:lnTo>
                <a:lnTo>
                  <a:pt x="857" y="2141"/>
                </a:lnTo>
                <a:lnTo>
                  <a:pt x="872" y="2136"/>
                </a:lnTo>
                <a:lnTo>
                  <a:pt x="886" y="2128"/>
                </a:lnTo>
                <a:lnTo>
                  <a:pt x="898" y="2118"/>
                </a:lnTo>
                <a:lnTo>
                  <a:pt x="907" y="2105"/>
                </a:lnTo>
                <a:lnTo>
                  <a:pt x="912" y="2092"/>
                </a:lnTo>
                <a:lnTo>
                  <a:pt x="913" y="2077"/>
                </a:lnTo>
                <a:lnTo>
                  <a:pt x="911" y="2062"/>
                </a:lnTo>
                <a:lnTo>
                  <a:pt x="907" y="2048"/>
                </a:lnTo>
                <a:lnTo>
                  <a:pt x="900" y="2033"/>
                </a:lnTo>
                <a:lnTo>
                  <a:pt x="891" y="2021"/>
                </a:lnTo>
                <a:lnTo>
                  <a:pt x="879" y="2012"/>
                </a:lnTo>
                <a:lnTo>
                  <a:pt x="866" y="2006"/>
                </a:lnTo>
                <a:lnTo>
                  <a:pt x="849" y="2002"/>
                </a:lnTo>
                <a:lnTo>
                  <a:pt x="833" y="2000"/>
                </a:lnTo>
                <a:close/>
                <a:moveTo>
                  <a:pt x="977" y="1980"/>
                </a:moveTo>
                <a:lnTo>
                  <a:pt x="970" y="1982"/>
                </a:lnTo>
                <a:lnTo>
                  <a:pt x="965" y="1986"/>
                </a:lnTo>
                <a:lnTo>
                  <a:pt x="963" y="1990"/>
                </a:lnTo>
                <a:lnTo>
                  <a:pt x="961" y="1996"/>
                </a:lnTo>
                <a:lnTo>
                  <a:pt x="961" y="2004"/>
                </a:lnTo>
                <a:lnTo>
                  <a:pt x="962" y="2010"/>
                </a:lnTo>
                <a:lnTo>
                  <a:pt x="966" y="2017"/>
                </a:lnTo>
                <a:lnTo>
                  <a:pt x="973" y="2021"/>
                </a:lnTo>
                <a:lnTo>
                  <a:pt x="983" y="2023"/>
                </a:lnTo>
                <a:lnTo>
                  <a:pt x="991" y="2022"/>
                </a:lnTo>
                <a:lnTo>
                  <a:pt x="999" y="2018"/>
                </a:lnTo>
                <a:lnTo>
                  <a:pt x="1003" y="2013"/>
                </a:lnTo>
                <a:lnTo>
                  <a:pt x="1006" y="2006"/>
                </a:lnTo>
                <a:lnTo>
                  <a:pt x="1006" y="1998"/>
                </a:lnTo>
                <a:lnTo>
                  <a:pt x="1003" y="1992"/>
                </a:lnTo>
                <a:lnTo>
                  <a:pt x="998" y="1987"/>
                </a:lnTo>
                <a:lnTo>
                  <a:pt x="991" y="1982"/>
                </a:lnTo>
                <a:lnTo>
                  <a:pt x="984" y="1980"/>
                </a:lnTo>
                <a:lnTo>
                  <a:pt x="977" y="1980"/>
                </a:lnTo>
                <a:close/>
                <a:moveTo>
                  <a:pt x="628" y="1971"/>
                </a:moveTo>
                <a:lnTo>
                  <a:pt x="603" y="1981"/>
                </a:lnTo>
                <a:lnTo>
                  <a:pt x="576" y="1988"/>
                </a:lnTo>
                <a:lnTo>
                  <a:pt x="546" y="1996"/>
                </a:lnTo>
                <a:lnTo>
                  <a:pt x="516" y="2004"/>
                </a:lnTo>
                <a:lnTo>
                  <a:pt x="486" y="2010"/>
                </a:lnTo>
                <a:lnTo>
                  <a:pt x="455" y="2017"/>
                </a:lnTo>
                <a:lnTo>
                  <a:pt x="424" y="2024"/>
                </a:lnTo>
                <a:lnTo>
                  <a:pt x="395" y="2031"/>
                </a:lnTo>
                <a:lnTo>
                  <a:pt x="367" y="2037"/>
                </a:lnTo>
                <a:lnTo>
                  <a:pt x="341" y="2045"/>
                </a:lnTo>
                <a:lnTo>
                  <a:pt x="318" y="2053"/>
                </a:lnTo>
                <a:lnTo>
                  <a:pt x="299" y="2062"/>
                </a:lnTo>
                <a:lnTo>
                  <a:pt x="283" y="2072"/>
                </a:lnTo>
                <a:lnTo>
                  <a:pt x="271" y="2082"/>
                </a:lnTo>
                <a:lnTo>
                  <a:pt x="265" y="2094"/>
                </a:lnTo>
                <a:lnTo>
                  <a:pt x="262" y="2107"/>
                </a:lnTo>
                <a:lnTo>
                  <a:pt x="261" y="2121"/>
                </a:lnTo>
                <a:lnTo>
                  <a:pt x="262" y="2136"/>
                </a:lnTo>
                <a:lnTo>
                  <a:pt x="264" y="2150"/>
                </a:lnTo>
                <a:lnTo>
                  <a:pt x="269" y="2163"/>
                </a:lnTo>
                <a:lnTo>
                  <a:pt x="274" y="2174"/>
                </a:lnTo>
                <a:lnTo>
                  <a:pt x="280" y="2181"/>
                </a:lnTo>
                <a:lnTo>
                  <a:pt x="289" y="2185"/>
                </a:lnTo>
                <a:lnTo>
                  <a:pt x="298" y="2188"/>
                </a:lnTo>
                <a:lnTo>
                  <a:pt x="310" y="2189"/>
                </a:lnTo>
                <a:lnTo>
                  <a:pt x="322" y="2188"/>
                </a:lnTo>
                <a:lnTo>
                  <a:pt x="334" y="2185"/>
                </a:lnTo>
                <a:lnTo>
                  <a:pt x="346" y="2179"/>
                </a:lnTo>
                <a:lnTo>
                  <a:pt x="355" y="2170"/>
                </a:lnTo>
                <a:lnTo>
                  <a:pt x="363" y="2158"/>
                </a:lnTo>
                <a:lnTo>
                  <a:pt x="346" y="2160"/>
                </a:lnTo>
                <a:lnTo>
                  <a:pt x="332" y="2160"/>
                </a:lnTo>
                <a:lnTo>
                  <a:pt x="320" y="2157"/>
                </a:lnTo>
                <a:lnTo>
                  <a:pt x="312" y="2151"/>
                </a:lnTo>
                <a:lnTo>
                  <a:pt x="305" y="2144"/>
                </a:lnTo>
                <a:lnTo>
                  <a:pt x="302" y="2136"/>
                </a:lnTo>
                <a:lnTo>
                  <a:pt x="300" y="2126"/>
                </a:lnTo>
                <a:lnTo>
                  <a:pt x="302" y="2113"/>
                </a:lnTo>
                <a:lnTo>
                  <a:pt x="309" y="2101"/>
                </a:lnTo>
                <a:lnTo>
                  <a:pt x="320" y="2092"/>
                </a:lnTo>
                <a:lnTo>
                  <a:pt x="335" y="2086"/>
                </a:lnTo>
                <a:lnTo>
                  <a:pt x="355" y="2082"/>
                </a:lnTo>
                <a:lnTo>
                  <a:pt x="366" y="2084"/>
                </a:lnTo>
                <a:lnTo>
                  <a:pt x="377" y="2089"/>
                </a:lnTo>
                <a:lnTo>
                  <a:pt x="386" y="2099"/>
                </a:lnTo>
                <a:lnTo>
                  <a:pt x="393" y="2112"/>
                </a:lnTo>
                <a:lnTo>
                  <a:pt x="400" y="2127"/>
                </a:lnTo>
                <a:lnTo>
                  <a:pt x="405" y="2145"/>
                </a:lnTo>
                <a:lnTo>
                  <a:pt x="410" y="2163"/>
                </a:lnTo>
                <a:lnTo>
                  <a:pt x="411" y="2184"/>
                </a:lnTo>
                <a:lnTo>
                  <a:pt x="412" y="2204"/>
                </a:lnTo>
                <a:lnTo>
                  <a:pt x="413" y="2205"/>
                </a:lnTo>
                <a:lnTo>
                  <a:pt x="415" y="2205"/>
                </a:lnTo>
                <a:lnTo>
                  <a:pt x="419" y="2203"/>
                </a:lnTo>
                <a:lnTo>
                  <a:pt x="424" y="2202"/>
                </a:lnTo>
                <a:lnTo>
                  <a:pt x="431" y="2201"/>
                </a:lnTo>
                <a:lnTo>
                  <a:pt x="440" y="2201"/>
                </a:lnTo>
                <a:lnTo>
                  <a:pt x="450" y="2202"/>
                </a:lnTo>
                <a:lnTo>
                  <a:pt x="463" y="2205"/>
                </a:lnTo>
                <a:lnTo>
                  <a:pt x="477" y="2211"/>
                </a:lnTo>
                <a:lnTo>
                  <a:pt x="495" y="2219"/>
                </a:lnTo>
                <a:lnTo>
                  <a:pt x="487" y="2203"/>
                </a:lnTo>
                <a:lnTo>
                  <a:pt x="472" y="2173"/>
                </a:lnTo>
                <a:lnTo>
                  <a:pt x="467" y="2158"/>
                </a:lnTo>
                <a:lnTo>
                  <a:pt x="466" y="2144"/>
                </a:lnTo>
                <a:lnTo>
                  <a:pt x="466" y="2130"/>
                </a:lnTo>
                <a:lnTo>
                  <a:pt x="472" y="2117"/>
                </a:lnTo>
                <a:lnTo>
                  <a:pt x="474" y="2117"/>
                </a:lnTo>
                <a:lnTo>
                  <a:pt x="480" y="2119"/>
                </a:lnTo>
                <a:lnTo>
                  <a:pt x="490" y="2121"/>
                </a:lnTo>
                <a:lnTo>
                  <a:pt x="502" y="2126"/>
                </a:lnTo>
                <a:lnTo>
                  <a:pt x="516" y="2135"/>
                </a:lnTo>
                <a:lnTo>
                  <a:pt x="532" y="2146"/>
                </a:lnTo>
                <a:lnTo>
                  <a:pt x="546" y="2161"/>
                </a:lnTo>
                <a:lnTo>
                  <a:pt x="561" y="2181"/>
                </a:lnTo>
                <a:lnTo>
                  <a:pt x="559" y="2156"/>
                </a:lnTo>
                <a:lnTo>
                  <a:pt x="560" y="2133"/>
                </a:lnTo>
                <a:lnTo>
                  <a:pt x="564" y="2114"/>
                </a:lnTo>
                <a:lnTo>
                  <a:pt x="568" y="2097"/>
                </a:lnTo>
                <a:lnTo>
                  <a:pt x="575" y="2082"/>
                </a:lnTo>
                <a:lnTo>
                  <a:pt x="582" y="2069"/>
                </a:lnTo>
                <a:lnTo>
                  <a:pt x="589" y="2056"/>
                </a:lnTo>
                <a:lnTo>
                  <a:pt x="597" y="2044"/>
                </a:lnTo>
                <a:lnTo>
                  <a:pt x="606" y="2031"/>
                </a:lnTo>
                <a:lnTo>
                  <a:pt x="613" y="2019"/>
                </a:lnTo>
                <a:lnTo>
                  <a:pt x="619" y="2005"/>
                </a:lnTo>
                <a:lnTo>
                  <a:pt x="624" y="1989"/>
                </a:lnTo>
                <a:lnTo>
                  <a:pt x="628" y="1971"/>
                </a:lnTo>
                <a:close/>
                <a:moveTo>
                  <a:pt x="909" y="1961"/>
                </a:moveTo>
                <a:lnTo>
                  <a:pt x="904" y="1963"/>
                </a:lnTo>
                <a:lnTo>
                  <a:pt x="899" y="1968"/>
                </a:lnTo>
                <a:lnTo>
                  <a:pt x="896" y="1976"/>
                </a:lnTo>
                <a:lnTo>
                  <a:pt x="897" y="1985"/>
                </a:lnTo>
                <a:lnTo>
                  <a:pt x="901" y="1993"/>
                </a:lnTo>
                <a:lnTo>
                  <a:pt x="906" y="1998"/>
                </a:lnTo>
                <a:lnTo>
                  <a:pt x="913" y="2002"/>
                </a:lnTo>
                <a:lnTo>
                  <a:pt x="922" y="2003"/>
                </a:lnTo>
                <a:lnTo>
                  <a:pt x="929" y="2001"/>
                </a:lnTo>
                <a:lnTo>
                  <a:pt x="936" y="1996"/>
                </a:lnTo>
                <a:lnTo>
                  <a:pt x="939" y="1990"/>
                </a:lnTo>
                <a:lnTo>
                  <a:pt x="940" y="1983"/>
                </a:lnTo>
                <a:lnTo>
                  <a:pt x="938" y="1976"/>
                </a:lnTo>
                <a:lnTo>
                  <a:pt x="935" y="1969"/>
                </a:lnTo>
                <a:lnTo>
                  <a:pt x="928" y="1965"/>
                </a:lnTo>
                <a:lnTo>
                  <a:pt x="923" y="1962"/>
                </a:lnTo>
                <a:lnTo>
                  <a:pt x="915" y="1961"/>
                </a:lnTo>
                <a:lnTo>
                  <a:pt x="909" y="1961"/>
                </a:lnTo>
                <a:close/>
                <a:moveTo>
                  <a:pt x="840" y="1936"/>
                </a:moveTo>
                <a:lnTo>
                  <a:pt x="833" y="1938"/>
                </a:lnTo>
                <a:lnTo>
                  <a:pt x="828" y="1942"/>
                </a:lnTo>
                <a:lnTo>
                  <a:pt x="827" y="1949"/>
                </a:lnTo>
                <a:lnTo>
                  <a:pt x="827" y="1956"/>
                </a:lnTo>
                <a:lnTo>
                  <a:pt x="828" y="1963"/>
                </a:lnTo>
                <a:lnTo>
                  <a:pt x="832" y="1967"/>
                </a:lnTo>
                <a:lnTo>
                  <a:pt x="839" y="1970"/>
                </a:lnTo>
                <a:lnTo>
                  <a:pt x="848" y="1971"/>
                </a:lnTo>
                <a:lnTo>
                  <a:pt x="855" y="1970"/>
                </a:lnTo>
                <a:lnTo>
                  <a:pt x="860" y="1969"/>
                </a:lnTo>
                <a:lnTo>
                  <a:pt x="863" y="1967"/>
                </a:lnTo>
                <a:lnTo>
                  <a:pt x="867" y="1965"/>
                </a:lnTo>
                <a:lnTo>
                  <a:pt x="870" y="1960"/>
                </a:lnTo>
                <a:lnTo>
                  <a:pt x="871" y="1953"/>
                </a:lnTo>
                <a:lnTo>
                  <a:pt x="869" y="1945"/>
                </a:lnTo>
                <a:lnTo>
                  <a:pt x="865" y="1941"/>
                </a:lnTo>
                <a:lnTo>
                  <a:pt x="861" y="1938"/>
                </a:lnTo>
                <a:lnTo>
                  <a:pt x="854" y="1937"/>
                </a:lnTo>
                <a:lnTo>
                  <a:pt x="848" y="1936"/>
                </a:lnTo>
                <a:lnTo>
                  <a:pt x="840" y="1936"/>
                </a:lnTo>
                <a:close/>
                <a:moveTo>
                  <a:pt x="727" y="1851"/>
                </a:moveTo>
                <a:lnTo>
                  <a:pt x="716" y="1853"/>
                </a:lnTo>
                <a:lnTo>
                  <a:pt x="707" y="1856"/>
                </a:lnTo>
                <a:lnTo>
                  <a:pt x="701" y="1861"/>
                </a:lnTo>
                <a:lnTo>
                  <a:pt x="694" y="1873"/>
                </a:lnTo>
                <a:lnTo>
                  <a:pt x="687" y="1888"/>
                </a:lnTo>
                <a:lnTo>
                  <a:pt x="681" y="1904"/>
                </a:lnTo>
                <a:lnTo>
                  <a:pt x="670" y="1941"/>
                </a:lnTo>
                <a:lnTo>
                  <a:pt x="665" y="1960"/>
                </a:lnTo>
                <a:lnTo>
                  <a:pt x="662" y="1979"/>
                </a:lnTo>
                <a:lnTo>
                  <a:pt x="659" y="1997"/>
                </a:lnTo>
                <a:lnTo>
                  <a:pt x="657" y="2012"/>
                </a:lnTo>
                <a:lnTo>
                  <a:pt x="655" y="2026"/>
                </a:lnTo>
                <a:lnTo>
                  <a:pt x="656" y="2036"/>
                </a:lnTo>
                <a:lnTo>
                  <a:pt x="657" y="2042"/>
                </a:lnTo>
                <a:lnTo>
                  <a:pt x="660" y="2044"/>
                </a:lnTo>
                <a:lnTo>
                  <a:pt x="674" y="2041"/>
                </a:lnTo>
                <a:lnTo>
                  <a:pt x="690" y="2034"/>
                </a:lnTo>
                <a:lnTo>
                  <a:pt x="706" y="2025"/>
                </a:lnTo>
                <a:lnTo>
                  <a:pt x="721" y="2013"/>
                </a:lnTo>
                <a:lnTo>
                  <a:pt x="736" y="1998"/>
                </a:lnTo>
                <a:lnTo>
                  <a:pt x="750" y="1983"/>
                </a:lnTo>
                <a:lnTo>
                  <a:pt x="762" y="1966"/>
                </a:lnTo>
                <a:lnTo>
                  <a:pt x="773" y="1950"/>
                </a:lnTo>
                <a:lnTo>
                  <a:pt x="781" y="1933"/>
                </a:lnTo>
                <a:lnTo>
                  <a:pt x="787" y="1917"/>
                </a:lnTo>
                <a:lnTo>
                  <a:pt x="789" y="1902"/>
                </a:lnTo>
                <a:lnTo>
                  <a:pt x="788" y="1889"/>
                </a:lnTo>
                <a:lnTo>
                  <a:pt x="783" y="1877"/>
                </a:lnTo>
                <a:lnTo>
                  <a:pt x="775" y="1867"/>
                </a:lnTo>
                <a:lnTo>
                  <a:pt x="764" y="1860"/>
                </a:lnTo>
                <a:lnTo>
                  <a:pt x="751" y="1855"/>
                </a:lnTo>
                <a:lnTo>
                  <a:pt x="740" y="1852"/>
                </a:lnTo>
                <a:lnTo>
                  <a:pt x="727" y="1851"/>
                </a:lnTo>
                <a:close/>
                <a:moveTo>
                  <a:pt x="893" y="1824"/>
                </a:moveTo>
                <a:lnTo>
                  <a:pt x="886" y="1825"/>
                </a:lnTo>
                <a:lnTo>
                  <a:pt x="880" y="1828"/>
                </a:lnTo>
                <a:lnTo>
                  <a:pt x="874" y="1831"/>
                </a:lnTo>
                <a:lnTo>
                  <a:pt x="870" y="1838"/>
                </a:lnTo>
                <a:lnTo>
                  <a:pt x="865" y="1847"/>
                </a:lnTo>
                <a:lnTo>
                  <a:pt x="861" y="1858"/>
                </a:lnTo>
                <a:lnTo>
                  <a:pt x="860" y="1868"/>
                </a:lnTo>
                <a:lnTo>
                  <a:pt x="862" y="1877"/>
                </a:lnTo>
                <a:lnTo>
                  <a:pt x="870" y="1887"/>
                </a:lnTo>
                <a:lnTo>
                  <a:pt x="881" y="1898"/>
                </a:lnTo>
                <a:lnTo>
                  <a:pt x="895" y="1909"/>
                </a:lnTo>
                <a:lnTo>
                  <a:pt x="914" y="1919"/>
                </a:lnTo>
                <a:lnTo>
                  <a:pt x="934" y="1929"/>
                </a:lnTo>
                <a:lnTo>
                  <a:pt x="956" y="1938"/>
                </a:lnTo>
                <a:lnTo>
                  <a:pt x="980" y="1944"/>
                </a:lnTo>
                <a:lnTo>
                  <a:pt x="994" y="1947"/>
                </a:lnTo>
                <a:lnTo>
                  <a:pt x="1006" y="1948"/>
                </a:lnTo>
                <a:lnTo>
                  <a:pt x="1014" y="1946"/>
                </a:lnTo>
                <a:lnTo>
                  <a:pt x="1020" y="1943"/>
                </a:lnTo>
                <a:lnTo>
                  <a:pt x="1024" y="1938"/>
                </a:lnTo>
                <a:lnTo>
                  <a:pt x="1025" y="1934"/>
                </a:lnTo>
                <a:lnTo>
                  <a:pt x="1025" y="1929"/>
                </a:lnTo>
                <a:lnTo>
                  <a:pt x="1024" y="1925"/>
                </a:lnTo>
                <a:lnTo>
                  <a:pt x="1024" y="1922"/>
                </a:lnTo>
                <a:lnTo>
                  <a:pt x="1023" y="1920"/>
                </a:lnTo>
                <a:lnTo>
                  <a:pt x="1015" y="1913"/>
                </a:lnTo>
                <a:lnTo>
                  <a:pt x="1003" y="1908"/>
                </a:lnTo>
                <a:lnTo>
                  <a:pt x="989" y="1904"/>
                </a:lnTo>
                <a:lnTo>
                  <a:pt x="972" y="1900"/>
                </a:lnTo>
                <a:lnTo>
                  <a:pt x="955" y="1896"/>
                </a:lnTo>
                <a:lnTo>
                  <a:pt x="939" y="1892"/>
                </a:lnTo>
                <a:lnTo>
                  <a:pt x="926" y="1889"/>
                </a:lnTo>
                <a:lnTo>
                  <a:pt x="915" y="1884"/>
                </a:lnTo>
                <a:lnTo>
                  <a:pt x="909" y="1878"/>
                </a:lnTo>
                <a:lnTo>
                  <a:pt x="905" y="1871"/>
                </a:lnTo>
                <a:lnTo>
                  <a:pt x="904" y="1861"/>
                </a:lnTo>
                <a:lnTo>
                  <a:pt x="905" y="1853"/>
                </a:lnTo>
                <a:lnTo>
                  <a:pt x="907" y="1845"/>
                </a:lnTo>
                <a:lnTo>
                  <a:pt x="908" y="1837"/>
                </a:lnTo>
                <a:lnTo>
                  <a:pt x="907" y="1831"/>
                </a:lnTo>
                <a:lnTo>
                  <a:pt x="904" y="1827"/>
                </a:lnTo>
                <a:lnTo>
                  <a:pt x="899" y="1824"/>
                </a:lnTo>
                <a:lnTo>
                  <a:pt x="893" y="1824"/>
                </a:lnTo>
                <a:close/>
                <a:moveTo>
                  <a:pt x="740" y="1762"/>
                </a:moveTo>
                <a:lnTo>
                  <a:pt x="727" y="1764"/>
                </a:lnTo>
                <a:lnTo>
                  <a:pt x="714" y="1767"/>
                </a:lnTo>
                <a:lnTo>
                  <a:pt x="701" y="1770"/>
                </a:lnTo>
                <a:lnTo>
                  <a:pt x="677" y="1781"/>
                </a:lnTo>
                <a:lnTo>
                  <a:pt x="664" y="1790"/>
                </a:lnTo>
                <a:lnTo>
                  <a:pt x="652" y="1797"/>
                </a:lnTo>
                <a:lnTo>
                  <a:pt x="639" y="1806"/>
                </a:lnTo>
                <a:lnTo>
                  <a:pt x="629" y="1814"/>
                </a:lnTo>
                <a:lnTo>
                  <a:pt x="620" y="1821"/>
                </a:lnTo>
                <a:lnTo>
                  <a:pt x="615" y="1827"/>
                </a:lnTo>
                <a:lnTo>
                  <a:pt x="609" y="1835"/>
                </a:lnTo>
                <a:lnTo>
                  <a:pt x="606" y="1844"/>
                </a:lnTo>
                <a:lnTo>
                  <a:pt x="604" y="1852"/>
                </a:lnTo>
                <a:lnTo>
                  <a:pt x="602" y="1861"/>
                </a:lnTo>
                <a:lnTo>
                  <a:pt x="619" y="1854"/>
                </a:lnTo>
                <a:lnTo>
                  <a:pt x="630" y="1849"/>
                </a:lnTo>
                <a:lnTo>
                  <a:pt x="644" y="1844"/>
                </a:lnTo>
                <a:lnTo>
                  <a:pt x="661" y="1838"/>
                </a:lnTo>
                <a:lnTo>
                  <a:pt x="679" y="1833"/>
                </a:lnTo>
                <a:lnTo>
                  <a:pt x="698" y="1828"/>
                </a:lnTo>
                <a:lnTo>
                  <a:pt x="719" y="1824"/>
                </a:lnTo>
                <a:lnTo>
                  <a:pt x="740" y="1822"/>
                </a:lnTo>
                <a:lnTo>
                  <a:pt x="762" y="1822"/>
                </a:lnTo>
                <a:lnTo>
                  <a:pt x="783" y="1823"/>
                </a:lnTo>
                <a:lnTo>
                  <a:pt x="781" y="1812"/>
                </a:lnTo>
                <a:lnTo>
                  <a:pt x="778" y="1800"/>
                </a:lnTo>
                <a:lnTo>
                  <a:pt x="775" y="1789"/>
                </a:lnTo>
                <a:lnTo>
                  <a:pt x="773" y="1779"/>
                </a:lnTo>
                <a:lnTo>
                  <a:pt x="767" y="1770"/>
                </a:lnTo>
                <a:lnTo>
                  <a:pt x="761" y="1766"/>
                </a:lnTo>
                <a:lnTo>
                  <a:pt x="751" y="1763"/>
                </a:lnTo>
                <a:lnTo>
                  <a:pt x="740" y="1762"/>
                </a:lnTo>
                <a:close/>
                <a:moveTo>
                  <a:pt x="362" y="1738"/>
                </a:moveTo>
                <a:lnTo>
                  <a:pt x="341" y="1739"/>
                </a:lnTo>
                <a:lnTo>
                  <a:pt x="323" y="1740"/>
                </a:lnTo>
                <a:lnTo>
                  <a:pt x="307" y="1743"/>
                </a:lnTo>
                <a:lnTo>
                  <a:pt x="293" y="1747"/>
                </a:lnTo>
                <a:lnTo>
                  <a:pt x="284" y="1751"/>
                </a:lnTo>
                <a:lnTo>
                  <a:pt x="274" y="1760"/>
                </a:lnTo>
                <a:lnTo>
                  <a:pt x="266" y="1771"/>
                </a:lnTo>
                <a:lnTo>
                  <a:pt x="261" y="1783"/>
                </a:lnTo>
                <a:lnTo>
                  <a:pt x="258" y="1795"/>
                </a:lnTo>
                <a:lnTo>
                  <a:pt x="257" y="1806"/>
                </a:lnTo>
                <a:lnTo>
                  <a:pt x="256" y="1815"/>
                </a:lnTo>
                <a:lnTo>
                  <a:pt x="256" y="1823"/>
                </a:lnTo>
                <a:lnTo>
                  <a:pt x="258" y="1818"/>
                </a:lnTo>
                <a:lnTo>
                  <a:pt x="261" y="1812"/>
                </a:lnTo>
                <a:lnTo>
                  <a:pt x="266" y="1806"/>
                </a:lnTo>
                <a:lnTo>
                  <a:pt x="271" y="1800"/>
                </a:lnTo>
                <a:lnTo>
                  <a:pt x="278" y="1794"/>
                </a:lnTo>
                <a:lnTo>
                  <a:pt x="287" y="1789"/>
                </a:lnTo>
                <a:lnTo>
                  <a:pt x="296" y="1786"/>
                </a:lnTo>
                <a:lnTo>
                  <a:pt x="308" y="1785"/>
                </a:lnTo>
                <a:lnTo>
                  <a:pt x="321" y="1789"/>
                </a:lnTo>
                <a:lnTo>
                  <a:pt x="332" y="1795"/>
                </a:lnTo>
                <a:lnTo>
                  <a:pt x="339" y="1801"/>
                </a:lnTo>
                <a:lnTo>
                  <a:pt x="343" y="1807"/>
                </a:lnTo>
                <a:lnTo>
                  <a:pt x="343" y="1813"/>
                </a:lnTo>
                <a:lnTo>
                  <a:pt x="341" y="1819"/>
                </a:lnTo>
                <a:lnTo>
                  <a:pt x="338" y="1823"/>
                </a:lnTo>
                <a:lnTo>
                  <a:pt x="289" y="1892"/>
                </a:lnTo>
                <a:lnTo>
                  <a:pt x="338" y="1915"/>
                </a:lnTo>
                <a:lnTo>
                  <a:pt x="352" y="1900"/>
                </a:lnTo>
                <a:lnTo>
                  <a:pt x="364" y="1885"/>
                </a:lnTo>
                <a:lnTo>
                  <a:pt x="375" y="1872"/>
                </a:lnTo>
                <a:lnTo>
                  <a:pt x="387" y="1861"/>
                </a:lnTo>
                <a:lnTo>
                  <a:pt x="401" y="1850"/>
                </a:lnTo>
                <a:lnTo>
                  <a:pt x="421" y="1839"/>
                </a:lnTo>
                <a:lnTo>
                  <a:pt x="431" y="1838"/>
                </a:lnTo>
                <a:lnTo>
                  <a:pt x="440" y="1837"/>
                </a:lnTo>
                <a:lnTo>
                  <a:pt x="449" y="1839"/>
                </a:lnTo>
                <a:lnTo>
                  <a:pt x="459" y="1845"/>
                </a:lnTo>
                <a:lnTo>
                  <a:pt x="470" y="1854"/>
                </a:lnTo>
                <a:lnTo>
                  <a:pt x="477" y="1861"/>
                </a:lnTo>
                <a:lnTo>
                  <a:pt x="481" y="1870"/>
                </a:lnTo>
                <a:lnTo>
                  <a:pt x="485" y="1879"/>
                </a:lnTo>
                <a:lnTo>
                  <a:pt x="487" y="1889"/>
                </a:lnTo>
                <a:lnTo>
                  <a:pt x="486" y="1898"/>
                </a:lnTo>
                <a:lnTo>
                  <a:pt x="484" y="1907"/>
                </a:lnTo>
                <a:lnTo>
                  <a:pt x="478" y="1916"/>
                </a:lnTo>
                <a:lnTo>
                  <a:pt x="470" y="1922"/>
                </a:lnTo>
                <a:lnTo>
                  <a:pt x="458" y="1927"/>
                </a:lnTo>
                <a:lnTo>
                  <a:pt x="447" y="1927"/>
                </a:lnTo>
                <a:lnTo>
                  <a:pt x="437" y="1925"/>
                </a:lnTo>
                <a:lnTo>
                  <a:pt x="428" y="1920"/>
                </a:lnTo>
                <a:lnTo>
                  <a:pt x="422" y="1911"/>
                </a:lnTo>
                <a:lnTo>
                  <a:pt x="416" y="1902"/>
                </a:lnTo>
                <a:lnTo>
                  <a:pt x="412" y="1892"/>
                </a:lnTo>
                <a:lnTo>
                  <a:pt x="410" y="1894"/>
                </a:lnTo>
                <a:lnTo>
                  <a:pt x="406" y="1899"/>
                </a:lnTo>
                <a:lnTo>
                  <a:pt x="401" y="1905"/>
                </a:lnTo>
                <a:lnTo>
                  <a:pt x="398" y="1912"/>
                </a:lnTo>
                <a:lnTo>
                  <a:pt x="396" y="1921"/>
                </a:lnTo>
                <a:lnTo>
                  <a:pt x="395" y="1930"/>
                </a:lnTo>
                <a:lnTo>
                  <a:pt x="398" y="1939"/>
                </a:lnTo>
                <a:lnTo>
                  <a:pt x="404" y="1949"/>
                </a:lnTo>
                <a:lnTo>
                  <a:pt x="415" y="1957"/>
                </a:lnTo>
                <a:lnTo>
                  <a:pt x="425" y="1961"/>
                </a:lnTo>
                <a:lnTo>
                  <a:pt x="439" y="1965"/>
                </a:lnTo>
                <a:lnTo>
                  <a:pt x="455" y="1967"/>
                </a:lnTo>
                <a:lnTo>
                  <a:pt x="471" y="1968"/>
                </a:lnTo>
                <a:lnTo>
                  <a:pt x="489" y="1968"/>
                </a:lnTo>
                <a:lnTo>
                  <a:pt x="508" y="1967"/>
                </a:lnTo>
                <a:lnTo>
                  <a:pt x="526" y="1964"/>
                </a:lnTo>
                <a:lnTo>
                  <a:pt x="544" y="1960"/>
                </a:lnTo>
                <a:lnTo>
                  <a:pt x="561" y="1954"/>
                </a:lnTo>
                <a:lnTo>
                  <a:pt x="575" y="1947"/>
                </a:lnTo>
                <a:lnTo>
                  <a:pt x="587" y="1938"/>
                </a:lnTo>
                <a:lnTo>
                  <a:pt x="596" y="1927"/>
                </a:lnTo>
                <a:lnTo>
                  <a:pt x="601" y="1914"/>
                </a:lnTo>
                <a:lnTo>
                  <a:pt x="602" y="1900"/>
                </a:lnTo>
                <a:lnTo>
                  <a:pt x="599" y="1895"/>
                </a:lnTo>
                <a:lnTo>
                  <a:pt x="592" y="1891"/>
                </a:lnTo>
                <a:lnTo>
                  <a:pt x="581" y="1886"/>
                </a:lnTo>
                <a:lnTo>
                  <a:pt x="568" y="1882"/>
                </a:lnTo>
                <a:lnTo>
                  <a:pt x="554" y="1877"/>
                </a:lnTo>
                <a:lnTo>
                  <a:pt x="538" y="1872"/>
                </a:lnTo>
                <a:lnTo>
                  <a:pt x="524" y="1867"/>
                </a:lnTo>
                <a:lnTo>
                  <a:pt x="511" y="1861"/>
                </a:lnTo>
                <a:lnTo>
                  <a:pt x="526" y="1851"/>
                </a:lnTo>
                <a:lnTo>
                  <a:pt x="536" y="1847"/>
                </a:lnTo>
                <a:lnTo>
                  <a:pt x="543" y="1842"/>
                </a:lnTo>
                <a:lnTo>
                  <a:pt x="550" y="1837"/>
                </a:lnTo>
                <a:lnTo>
                  <a:pt x="554" y="1831"/>
                </a:lnTo>
                <a:lnTo>
                  <a:pt x="553" y="1823"/>
                </a:lnTo>
                <a:lnTo>
                  <a:pt x="543" y="1806"/>
                </a:lnTo>
                <a:lnTo>
                  <a:pt x="530" y="1790"/>
                </a:lnTo>
                <a:lnTo>
                  <a:pt x="513" y="1776"/>
                </a:lnTo>
                <a:lnTo>
                  <a:pt x="495" y="1765"/>
                </a:lnTo>
                <a:lnTo>
                  <a:pt x="474" y="1757"/>
                </a:lnTo>
                <a:lnTo>
                  <a:pt x="452" y="1749"/>
                </a:lnTo>
                <a:lnTo>
                  <a:pt x="429" y="1744"/>
                </a:lnTo>
                <a:lnTo>
                  <a:pt x="406" y="1740"/>
                </a:lnTo>
                <a:lnTo>
                  <a:pt x="383" y="1739"/>
                </a:lnTo>
                <a:lnTo>
                  <a:pt x="362" y="1738"/>
                </a:lnTo>
                <a:close/>
                <a:moveTo>
                  <a:pt x="589" y="1671"/>
                </a:moveTo>
                <a:lnTo>
                  <a:pt x="583" y="1674"/>
                </a:lnTo>
                <a:lnTo>
                  <a:pt x="575" y="1680"/>
                </a:lnTo>
                <a:lnTo>
                  <a:pt x="565" y="1686"/>
                </a:lnTo>
                <a:lnTo>
                  <a:pt x="554" y="1694"/>
                </a:lnTo>
                <a:lnTo>
                  <a:pt x="543" y="1702"/>
                </a:lnTo>
                <a:lnTo>
                  <a:pt x="532" y="1710"/>
                </a:lnTo>
                <a:lnTo>
                  <a:pt x="521" y="1718"/>
                </a:lnTo>
                <a:lnTo>
                  <a:pt x="511" y="1724"/>
                </a:lnTo>
                <a:lnTo>
                  <a:pt x="513" y="1727"/>
                </a:lnTo>
                <a:lnTo>
                  <a:pt x="518" y="1733"/>
                </a:lnTo>
                <a:lnTo>
                  <a:pt x="523" y="1740"/>
                </a:lnTo>
                <a:lnTo>
                  <a:pt x="532" y="1747"/>
                </a:lnTo>
                <a:lnTo>
                  <a:pt x="542" y="1755"/>
                </a:lnTo>
                <a:lnTo>
                  <a:pt x="553" y="1762"/>
                </a:lnTo>
                <a:lnTo>
                  <a:pt x="565" y="1768"/>
                </a:lnTo>
                <a:lnTo>
                  <a:pt x="579" y="1772"/>
                </a:lnTo>
                <a:lnTo>
                  <a:pt x="595" y="1773"/>
                </a:lnTo>
                <a:lnTo>
                  <a:pt x="610" y="1770"/>
                </a:lnTo>
                <a:lnTo>
                  <a:pt x="627" y="1762"/>
                </a:lnTo>
                <a:lnTo>
                  <a:pt x="626" y="1760"/>
                </a:lnTo>
                <a:lnTo>
                  <a:pt x="621" y="1743"/>
                </a:lnTo>
                <a:lnTo>
                  <a:pt x="618" y="1731"/>
                </a:lnTo>
                <a:lnTo>
                  <a:pt x="614" y="1718"/>
                </a:lnTo>
                <a:lnTo>
                  <a:pt x="609" y="1705"/>
                </a:lnTo>
                <a:lnTo>
                  <a:pt x="606" y="1692"/>
                </a:lnTo>
                <a:lnTo>
                  <a:pt x="601" y="1682"/>
                </a:lnTo>
                <a:lnTo>
                  <a:pt x="597" y="1674"/>
                </a:lnTo>
                <a:lnTo>
                  <a:pt x="594" y="1671"/>
                </a:lnTo>
                <a:lnTo>
                  <a:pt x="589" y="1671"/>
                </a:lnTo>
                <a:close/>
                <a:moveTo>
                  <a:pt x="915" y="1643"/>
                </a:moveTo>
                <a:lnTo>
                  <a:pt x="907" y="1646"/>
                </a:lnTo>
                <a:lnTo>
                  <a:pt x="902" y="1651"/>
                </a:lnTo>
                <a:lnTo>
                  <a:pt x="898" y="1658"/>
                </a:lnTo>
                <a:lnTo>
                  <a:pt x="897" y="1665"/>
                </a:lnTo>
                <a:lnTo>
                  <a:pt x="898" y="1672"/>
                </a:lnTo>
                <a:lnTo>
                  <a:pt x="901" y="1676"/>
                </a:lnTo>
                <a:lnTo>
                  <a:pt x="906" y="1678"/>
                </a:lnTo>
                <a:lnTo>
                  <a:pt x="916" y="1680"/>
                </a:lnTo>
                <a:lnTo>
                  <a:pt x="929" y="1680"/>
                </a:lnTo>
                <a:lnTo>
                  <a:pt x="944" y="1682"/>
                </a:lnTo>
                <a:lnTo>
                  <a:pt x="960" y="1684"/>
                </a:lnTo>
                <a:lnTo>
                  <a:pt x="976" y="1685"/>
                </a:lnTo>
                <a:lnTo>
                  <a:pt x="990" y="1686"/>
                </a:lnTo>
                <a:lnTo>
                  <a:pt x="985" y="1679"/>
                </a:lnTo>
                <a:lnTo>
                  <a:pt x="981" y="1670"/>
                </a:lnTo>
                <a:lnTo>
                  <a:pt x="976" y="1663"/>
                </a:lnTo>
                <a:lnTo>
                  <a:pt x="970" y="1659"/>
                </a:lnTo>
                <a:lnTo>
                  <a:pt x="964" y="1657"/>
                </a:lnTo>
                <a:lnTo>
                  <a:pt x="956" y="1653"/>
                </a:lnTo>
                <a:lnTo>
                  <a:pt x="946" y="1649"/>
                </a:lnTo>
                <a:lnTo>
                  <a:pt x="935" y="1647"/>
                </a:lnTo>
                <a:lnTo>
                  <a:pt x="925" y="1644"/>
                </a:lnTo>
                <a:lnTo>
                  <a:pt x="915" y="1643"/>
                </a:lnTo>
                <a:close/>
                <a:moveTo>
                  <a:pt x="517" y="1641"/>
                </a:moveTo>
                <a:lnTo>
                  <a:pt x="508" y="1641"/>
                </a:lnTo>
                <a:lnTo>
                  <a:pt x="496" y="1641"/>
                </a:lnTo>
                <a:lnTo>
                  <a:pt x="479" y="1642"/>
                </a:lnTo>
                <a:lnTo>
                  <a:pt x="461" y="1643"/>
                </a:lnTo>
                <a:lnTo>
                  <a:pt x="441" y="1645"/>
                </a:lnTo>
                <a:lnTo>
                  <a:pt x="402" y="1647"/>
                </a:lnTo>
                <a:lnTo>
                  <a:pt x="385" y="1647"/>
                </a:lnTo>
                <a:lnTo>
                  <a:pt x="371" y="1648"/>
                </a:lnTo>
                <a:lnTo>
                  <a:pt x="383" y="1659"/>
                </a:lnTo>
                <a:lnTo>
                  <a:pt x="392" y="1667"/>
                </a:lnTo>
                <a:lnTo>
                  <a:pt x="403" y="1674"/>
                </a:lnTo>
                <a:lnTo>
                  <a:pt x="415" y="1684"/>
                </a:lnTo>
                <a:lnTo>
                  <a:pt x="427" y="1691"/>
                </a:lnTo>
                <a:lnTo>
                  <a:pt x="438" y="1699"/>
                </a:lnTo>
                <a:lnTo>
                  <a:pt x="449" y="1706"/>
                </a:lnTo>
                <a:lnTo>
                  <a:pt x="457" y="1710"/>
                </a:lnTo>
                <a:lnTo>
                  <a:pt x="466" y="1707"/>
                </a:lnTo>
                <a:lnTo>
                  <a:pt x="477" y="1704"/>
                </a:lnTo>
                <a:lnTo>
                  <a:pt x="488" y="1698"/>
                </a:lnTo>
                <a:lnTo>
                  <a:pt x="499" y="1689"/>
                </a:lnTo>
                <a:lnTo>
                  <a:pt x="506" y="1672"/>
                </a:lnTo>
                <a:lnTo>
                  <a:pt x="510" y="1663"/>
                </a:lnTo>
                <a:lnTo>
                  <a:pt x="514" y="1654"/>
                </a:lnTo>
                <a:lnTo>
                  <a:pt x="517" y="1647"/>
                </a:lnTo>
                <a:lnTo>
                  <a:pt x="519" y="1642"/>
                </a:lnTo>
                <a:lnTo>
                  <a:pt x="520" y="1641"/>
                </a:lnTo>
                <a:lnTo>
                  <a:pt x="517" y="1641"/>
                </a:lnTo>
                <a:close/>
                <a:moveTo>
                  <a:pt x="737" y="1636"/>
                </a:moveTo>
                <a:lnTo>
                  <a:pt x="718" y="1638"/>
                </a:lnTo>
                <a:lnTo>
                  <a:pt x="707" y="1642"/>
                </a:lnTo>
                <a:lnTo>
                  <a:pt x="696" y="1647"/>
                </a:lnTo>
                <a:lnTo>
                  <a:pt x="687" y="1655"/>
                </a:lnTo>
                <a:lnTo>
                  <a:pt x="679" y="1663"/>
                </a:lnTo>
                <a:lnTo>
                  <a:pt x="674" y="1673"/>
                </a:lnTo>
                <a:lnTo>
                  <a:pt x="671" y="1683"/>
                </a:lnTo>
                <a:lnTo>
                  <a:pt x="670" y="1694"/>
                </a:lnTo>
                <a:lnTo>
                  <a:pt x="674" y="1704"/>
                </a:lnTo>
                <a:lnTo>
                  <a:pt x="681" y="1714"/>
                </a:lnTo>
                <a:lnTo>
                  <a:pt x="693" y="1724"/>
                </a:lnTo>
                <a:lnTo>
                  <a:pt x="686" y="1713"/>
                </a:lnTo>
                <a:lnTo>
                  <a:pt x="683" y="1704"/>
                </a:lnTo>
                <a:lnTo>
                  <a:pt x="682" y="1696"/>
                </a:lnTo>
                <a:lnTo>
                  <a:pt x="684" y="1691"/>
                </a:lnTo>
                <a:lnTo>
                  <a:pt x="687" y="1686"/>
                </a:lnTo>
                <a:lnTo>
                  <a:pt x="691" y="1683"/>
                </a:lnTo>
                <a:lnTo>
                  <a:pt x="696" y="1680"/>
                </a:lnTo>
                <a:lnTo>
                  <a:pt x="706" y="1674"/>
                </a:lnTo>
                <a:lnTo>
                  <a:pt x="717" y="1673"/>
                </a:lnTo>
                <a:lnTo>
                  <a:pt x="729" y="1674"/>
                </a:lnTo>
                <a:lnTo>
                  <a:pt x="740" y="1675"/>
                </a:lnTo>
                <a:lnTo>
                  <a:pt x="749" y="1678"/>
                </a:lnTo>
                <a:lnTo>
                  <a:pt x="756" y="1680"/>
                </a:lnTo>
                <a:lnTo>
                  <a:pt x="763" y="1684"/>
                </a:lnTo>
                <a:lnTo>
                  <a:pt x="762" y="1699"/>
                </a:lnTo>
                <a:lnTo>
                  <a:pt x="762" y="1711"/>
                </a:lnTo>
                <a:lnTo>
                  <a:pt x="767" y="1721"/>
                </a:lnTo>
                <a:lnTo>
                  <a:pt x="773" y="1729"/>
                </a:lnTo>
                <a:lnTo>
                  <a:pt x="787" y="1743"/>
                </a:lnTo>
                <a:lnTo>
                  <a:pt x="796" y="1750"/>
                </a:lnTo>
                <a:lnTo>
                  <a:pt x="805" y="1757"/>
                </a:lnTo>
                <a:lnTo>
                  <a:pt x="812" y="1765"/>
                </a:lnTo>
                <a:lnTo>
                  <a:pt x="818" y="1774"/>
                </a:lnTo>
                <a:lnTo>
                  <a:pt x="823" y="1786"/>
                </a:lnTo>
                <a:lnTo>
                  <a:pt x="825" y="1801"/>
                </a:lnTo>
                <a:lnTo>
                  <a:pt x="833" y="1800"/>
                </a:lnTo>
                <a:lnTo>
                  <a:pt x="843" y="1798"/>
                </a:lnTo>
                <a:lnTo>
                  <a:pt x="854" y="1796"/>
                </a:lnTo>
                <a:lnTo>
                  <a:pt x="864" y="1793"/>
                </a:lnTo>
                <a:lnTo>
                  <a:pt x="873" y="1790"/>
                </a:lnTo>
                <a:lnTo>
                  <a:pt x="880" y="1784"/>
                </a:lnTo>
                <a:lnTo>
                  <a:pt x="883" y="1777"/>
                </a:lnTo>
                <a:lnTo>
                  <a:pt x="886" y="1764"/>
                </a:lnTo>
                <a:lnTo>
                  <a:pt x="887" y="1750"/>
                </a:lnTo>
                <a:lnTo>
                  <a:pt x="886" y="1735"/>
                </a:lnTo>
                <a:lnTo>
                  <a:pt x="882" y="1720"/>
                </a:lnTo>
                <a:lnTo>
                  <a:pt x="876" y="1711"/>
                </a:lnTo>
                <a:lnTo>
                  <a:pt x="867" y="1701"/>
                </a:lnTo>
                <a:lnTo>
                  <a:pt x="856" y="1690"/>
                </a:lnTo>
                <a:lnTo>
                  <a:pt x="843" y="1680"/>
                </a:lnTo>
                <a:lnTo>
                  <a:pt x="831" y="1670"/>
                </a:lnTo>
                <a:lnTo>
                  <a:pt x="818" y="1662"/>
                </a:lnTo>
                <a:lnTo>
                  <a:pt x="808" y="1656"/>
                </a:lnTo>
                <a:lnTo>
                  <a:pt x="793" y="1648"/>
                </a:lnTo>
                <a:lnTo>
                  <a:pt x="775" y="1641"/>
                </a:lnTo>
                <a:lnTo>
                  <a:pt x="756" y="1637"/>
                </a:lnTo>
                <a:lnTo>
                  <a:pt x="737" y="1636"/>
                </a:lnTo>
                <a:close/>
                <a:moveTo>
                  <a:pt x="289" y="1557"/>
                </a:moveTo>
                <a:lnTo>
                  <a:pt x="338" y="1625"/>
                </a:lnTo>
                <a:lnTo>
                  <a:pt x="366" y="1622"/>
                </a:lnTo>
                <a:lnTo>
                  <a:pt x="389" y="1617"/>
                </a:lnTo>
                <a:lnTo>
                  <a:pt x="411" y="1610"/>
                </a:lnTo>
                <a:lnTo>
                  <a:pt x="429" y="1600"/>
                </a:lnTo>
                <a:lnTo>
                  <a:pt x="445" y="1587"/>
                </a:lnTo>
                <a:lnTo>
                  <a:pt x="289" y="1557"/>
                </a:lnTo>
                <a:close/>
                <a:moveTo>
                  <a:pt x="247" y="1427"/>
                </a:moveTo>
                <a:lnTo>
                  <a:pt x="272" y="1511"/>
                </a:lnTo>
                <a:lnTo>
                  <a:pt x="363" y="1511"/>
                </a:lnTo>
                <a:lnTo>
                  <a:pt x="363" y="1496"/>
                </a:lnTo>
                <a:lnTo>
                  <a:pt x="247" y="1427"/>
                </a:lnTo>
                <a:close/>
                <a:moveTo>
                  <a:pt x="826" y="1425"/>
                </a:moveTo>
                <a:lnTo>
                  <a:pt x="816" y="1426"/>
                </a:lnTo>
                <a:lnTo>
                  <a:pt x="805" y="1427"/>
                </a:lnTo>
                <a:lnTo>
                  <a:pt x="783" y="1433"/>
                </a:lnTo>
                <a:lnTo>
                  <a:pt x="773" y="1437"/>
                </a:lnTo>
                <a:lnTo>
                  <a:pt x="763" y="1442"/>
                </a:lnTo>
                <a:lnTo>
                  <a:pt x="755" y="1449"/>
                </a:lnTo>
                <a:lnTo>
                  <a:pt x="748" y="1457"/>
                </a:lnTo>
                <a:lnTo>
                  <a:pt x="743" y="1468"/>
                </a:lnTo>
                <a:lnTo>
                  <a:pt x="741" y="1481"/>
                </a:lnTo>
                <a:lnTo>
                  <a:pt x="742" y="1496"/>
                </a:lnTo>
                <a:lnTo>
                  <a:pt x="747" y="1507"/>
                </a:lnTo>
                <a:lnTo>
                  <a:pt x="753" y="1515"/>
                </a:lnTo>
                <a:lnTo>
                  <a:pt x="762" y="1521"/>
                </a:lnTo>
                <a:lnTo>
                  <a:pt x="771" y="1524"/>
                </a:lnTo>
                <a:lnTo>
                  <a:pt x="781" y="1526"/>
                </a:lnTo>
                <a:lnTo>
                  <a:pt x="790" y="1526"/>
                </a:lnTo>
                <a:lnTo>
                  <a:pt x="800" y="1526"/>
                </a:lnTo>
                <a:lnTo>
                  <a:pt x="799" y="1525"/>
                </a:lnTo>
                <a:lnTo>
                  <a:pt x="796" y="1521"/>
                </a:lnTo>
                <a:lnTo>
                  <a:pt x="794" y="1515"/>
                </a:lnTo>
                <a:lnTo>
                  <a:pt x="793" y="1507"/>
                </a:lnTo>
                <a:lnTo>
                  <a:pt x="794" y="1498"/>
                </a:lnTo>
                <a:lnTo>
                  <a:pt x="800" y="1488"/>
                </a:lnTo>
                <a:lnTo>
                  <a:pt x="808" y="1481"/>
                </a:lnTo>
                <a:lnTo>
                  <a:pt x="817" y="1476"/>
                </a:lnTo>
                <a:lnTo>
                  <a:pt x="827" y="1473"/>
                </a:lnTo>
                <a:lnTo>
                  <a:pt x="838" y="1473"/>
                </a:lnTo>
                <a:lnTo>
                  <a:pt x="849" y="1477"/>
                </a:lnTo>
                <a:lnTo>
                  <a:pt x="858" y="1482"/>
                </a:lnTo>
                <a:lnTo>
                  <a:pt x="866" y="1493"/>
                </a:lnTo>
                <a:lnTo>
                  <a:pt x="873" y="1510"/>
                </a:lnTo>
                <a:lnTo>
                  <a:pt x="875" y="1527"/>
                </a:lnTo>
                <a:lnTo>
                  <a:pt x="871" y="1543"/>
                </a:lnTo>
                <a:lnTo>
                  <a:pt x="864" y="1558"/>
                </a:lnTo>
                <a:lnTo>
                  <a:pt x="852" y="1571"/>
                </a:lnTo>
                <a:lnTo>
                  <a:pt x="837" y="1581"/>
                </a:lnTo>
                <a:lnTo>
                  <a:pt x="819" y="1589"/>
                </a:lnTo>
                <a:lnTo>
                  <a:pt x="801" y="1594"/>
                </a:lnTo>
                <a:lnTo>
                  <a:pt x="781" y="1596"/>
                </a:lnTo>
                <a:lnTo>
                  <a:pt x="762" y="1593"/>
                </a:lnTo>
                <a:lnTo>
                  <a:pt x="742" y="1587"/>
                </a:lnTo>
                <a:lnTo>
                  <a:pt x="729" y="1581"/>
                </a:lnTo>
                <a:lnTo>
                  <a:pt x="720" y="1575"/>
                </a:lnTo>
                <a:lnTo>
                  <a:pt x="707" y="1562"/>
                </a:lnTo>
                <a:lnTo>
                  <a:pt x="701" y="1553"/>
                </a:lnTo>
                <a:lnTo>
                  <a:pt x="693" y="1542"/>
                </a:lnTo>
                <a:lnTo>
                  <a:pt x="685" y="1527"/>
                </a:lnTo>
                <a:lnTo>
                  <a:pt x="680" y="1515"/>
                </a:lnTo>
                <a:lnTo>
                  <a:pt x="679" y="1503"/>
                </a:lnTo>
                <a:lnTo>
                  <a:pt x="681" y="1492"/>
                </a:lnTo>
                <a:lnTo>
                  <a:pt x="692" y="1459"/>
                </a:lnTo>
                <a:lnTo>
                  <a:pt x="694" y="1447"/>
                </a:lnTo>
                <a:lnTo>
                  <a:pt x="693" y="1435"/>
                </a:lnTo>
                <a:lnTo>
                  <a:pt x="668" y="1445"/>
                </a:lnTo>
                <a:lnTo>
                  <a:pt x="643" y="1456"/>
                </a:lnTo>
                <a:lnTo>
                  <a:pt x="619" y="1467"/>
                </a:lnTo>
                <a:lnTo>
                  <a:pt x="595" y="1477"/>
                </a:lnTo>
                <a:lnTo>
                  <a:pt x="567" y="1487"/>
                </a:lnTo>
                <a:lnTo>
                  <a:pt x="536" y="1496"/>
                </a:lnTo>
                <a:lnTo>
                  <a:pt x="571" y="1521"/>
                </a:lnTo>
                <a:lnTo>
                  <a:pt x="606" y="1544"/>
                </a:lnTo>
                <a:lnTo>
                  <a:pt x="641" y="1564"/>
                </a:lnTo>
                <a:lnTo>
                  <a:pt x="679" y="1582"/>
                </a:lnTo>
                <a:lnTo>
                  <a:pt x="718" y="1597"/>
                </a:lnTo>
                <a:lnTo>
                  <a:pt x="759" y="1608"/>
                </a:lnTo>
                <a:lnTo>
                  <a:pt x="803" y="1617"/>
                </a:lnTo>
                <a:lnTo>
                  <a:pt x="849" y="1623"/>
                </a:lnTo>
                <a:lnTo>
                  <a:pt x="899" y="1625"/>
                </a:lnTo>
                <a:lnTo>
                  <a:pt x="899" y="1587"/>
                </a:lnTo>
                <a:lnTo>
                  <a:pt x="906" y="1587"/>
                </a:lnTo>
                <a:lnTo>
                  <a:pt x="915" y="1589"/>
                </a:lnTo>
                <a:lnTo>
                  <a:pt x="924" y="1591"/>
                </a:lnTo>
                <a:lnTo>
                  <a:pt x="933" y="1593"/>
                </a:lnTo>
                <a:lnTo>
                  <a:pt x="941" y="1594"/>
                </a:lnTo>
                <a:lnTo>
                  <a:pt x="948" y="1594"/>
                </a:lnTo>
                <a:lnTo>
                  <a:pt x="956" y="1592"/>
                </a:lnTo>
                <a:lnTo>
                  <a:pt x="961" y="1587"/>
                </a:lnTo>
                <a:lnTo>
                  <a:pt x="965" y="1580"/>
                </a:lnTo>
                <a:lnTo>
                  <a:pt x="967" y="1568"/>
                </a:lnTo>
                <a:lnTo>
                  <a:pt x="967" y="1553"/>
                </a:lnTo>
                <a:lnTo>
                  <a:pt x="965" y="1537"/>
                </a:lnTo>
                <a:lnTo>
                  <a:pt x="962" y="1521"/>
                </a:lnTo>
                <a:lnTo>
                  <a:pt x="957" y="1503"/>
                </a:lnTo>
                <a:lnTo>
                  <a:pt x="950" y="1487"/>
                </a:lnTo>
                <a:lnTo>
                  <a:pt x="943" y="1471"/>
                </a:lnTo>
                <a:lnTo>
                  <a:pt x="934" y="1459"/>
                </a:lnTo>
                <a:lnTo>
                  <a:pt x="924" y="1450"/>
                </a:lnTo>
                <a:lnTo>
                  <a:pt x="913" y="1444"/>
                </a:lnTo>
                <a:lnTo>
                  <a:pt x="898" y="1438"/>
                </a:lnTo>
                <a:lnTo>
                  <a:pt x="882" y="1432"/>
                </a:lnTo>
                <a:lnTo>
                  <a:pt x="863" y="1427"/>
                </a:lnTo>
                <a:lnTo>
                  <a:pt x="844" y="1425"/>
                </a:lnTo>
                <a:lnTo>
                  <a:pt x="826" y="1425"/>
                </a:lnTo>
                <a:close/>
                <a:moveTo>
                  <a:pt x="454" y="1374"/>
                </a:moveTo>
                <a:lnTo>
                  <a:pt x="495" y="1466"/>
                </a:lnTo>
                <a:lnTo>
                  <a:pt x="619" y="1389"/>
                </a:lnTo>
                <a:lnTo>
                  <a:pt x="619" y="1382"/>
                </a:lnTo>
                <a:lnTo>
                  <a:pt x="454" y="1374"/>
                </a:lnTo>
                <a:close/>
                <a:moveTo>
                  <a:pt x="734" y="1260"/>
                </a:moveTo>
                <a:lnTo>
                  <a:pt x="747" y="1280"/>
                </a:lnTo>
                <a:lnTo>
                  <a:pt x="763" y="1297"/>
                </a:lnTo>
                <a:lnTo>
                  <a:pt x="781" y="1312"/>
                </a:lnTo>
                <a:lnTo>
                  <a:pt x="801" y="1326"/>
                </a:lnTo>
                <a:lnTo>
                  <a:pt x="822" y="1339"/>
                </a:lnTo>
                <a:lnTo>
                  <a:pt x="866" y="1361"/>
                </a:lnTo>
                <a:lnTo>
                  <a:pt x="889" y="1371"/>
                </a:lnTo>
                <a:lnTo>
                  <a:pt x="911" y="1382"/>
                </a:lnTo>
                <a:lnTo>
                  <a:pt x="932" y="1394"/>
                </a:lnTo>
                <a:lnTo>
                  <a:pt x="953" y="1407"/>
                </a:lnTo>
                <a:lnTo>
                  <a:pt x="971" y="1422"/>
                </a:lnTo>
                <a:lnTo>
                  <a:pt x="989" y="1439"/>
                </a:lnTo>
                <a:lnTo>
                  <a:pt x="1002" y="1459"/>
                </a:lnTo>
                <a:lnTo>
                  <a:pt x="1014" y="1481"/>
                </a:lnTo>
                <a:lnTo>
                  <a:pt x="1023" y="1481"/>
                </a:lnTo>
                <a:lnTo>
                  <a:pt x="1031" y="1260"/>
                </a:lnTo>
                <a:lnTo>
                  <a:pt x="989" y="1268"/>
                </a:lnTo>
                <a:lnTo>
                  <a:pt x="948" y="1271"/>
                </a:lnTo>
                <a:lnTo>
                  <a:pt x="908" y="1272"/>
                </a:lnTo>
                <a:lnTo>
                  <a:pt x="868" y="1270"/>
                </a:lnTo>
                <a:lnTo>
                  <a:pt x="826" y="1267"/>
                </a:lnTo>
                <a:lnTo>
                  <a:pt x="782" y="1263"/>
                </a:lnTo>
                <a:lnTo>
                  <a:pt x="734" y="1260"/>
                </a:lnTo>
                <a:close/>
                <a:moveTo>
                  <a:pt x="429" y="1245"/>
                </a:moveTo>
                <a:lnTo>
                  <a:pt x="437" y="1351"/>
                </a:lnTo>
                <a:lnTo>
                  <a:pt x="553" y="1306"/>
                </a:lnTo>
                <a:lnTo>
                  <a:pt x="429" y="1245"/>
                </a:lnTo>
                <a:close/>
                <a:moveTo>
                  <a:pt x="223" y="1245"/>
                </a:moveTo>
                <a:lnTo>
                  <a:pt x="247" y="1405"/>
                </a:lnTo>
                <a:lnTo>
                  <a:pt x="355" y="1435"/>
                </a:lnTo>
                <a:lnTo>
                  <a:pt x="338" y="1420"/>
                </a:lnTo>
                <a:lnTo>
                  <a:pt x="223" y="1245"/>
                </a:lnTo>
                <a:close/>
                <a:moveTo>
                  <a:pt x="1014" y="1176"/>
                </a:moveTo>
                <a:lnTo>
                  <a:pt x="998" y="1191"/>
                </a:lnTo>
                <a:lnTo>
                  <a:pt x="980" y="1201"/>
                </a:lnTo>
                <a:lnTo>
                  <a:pt x="959" y="1208"/>
                </a:lnTo>
                <a:lnTo>
                  <a:pt x="937" y="1213"/>
                </a:lnTo>
                <a:lnTo>
                  <a:pt x="915" y="1215"/>
                </a:lnTo>
                <a:lnTo>
                  <a:pt x="891" y="1216"/>
                </a:lnTo>
                <a:lnTo>
                  <a:pt x="866" y="1217"/>
                </a:lnTo>
                <a:lnTo>
                  <a:pt x="814" y="1217"/>
                </a:lnTo>
                <a:lnTo>
                  <a:pt x="786" y="1218"/>
                </a:lnTo>
                <a:lnTo>
                  <a:pt x="759" y="1222"/>
                </a:lnTo>
                <a:lnTo>
                  <a:pt x="762" y="1223"/>
                </a:lnTo>
                <a:lnTo>
                  <a:pt x="768" y="1224"/>
                </a:lnTo>
                <a:lnTo>
                  <a:pt x="779" y="1226"/>
                </a:lnTo>
                <a:lnTo>
                  <a:pt x="793" y="1229"/>
                </a:lnTo>
                <a:lnTo>
                  <a:pt x="809" y="1231"/>
                </a:lnTo>
                <a:lnTo>
                  <a:pt x="828" y="1234"/>
                </a:lnTo>
                <a:lnTo>
                  <a:pt x="849" y="1235"/>
                </a:lnTo>
                <a:lnTo>
                  <a:pt x="871" y="1237"/>
                </a:lnTo>
                <a:lnTo>
                  <a:pt x="893" y="1237"/>
                </a:lnTo>
                <a:lnTo>
                  <a:pt x="915" y="1235"/>
                </a:lnTo>
                <a:lnTo>
                  <a:pt x="938" y="1233"/>
                </a:lnTo>
                <a:lnTo>
                  <a:pt x="959" y="1228"/>
                </a:lnTo>
                <a:lnTo>
                  <a:pt x="979" y="1221"/>
                </a:lnTo>
                <a:lnTo>
                  <a:pt x="996" y="1212"/>
                </a:lnTo>
                <a:lnTo>
                  <a:pt x="1011" y="1199"/>
                </a:lnTo>
                <a:lnTo>
                  <a:pt x="1023" y="1184"/>
                </a:lnTo>
                <a:lnTo>
                  <a:pt x="1014" y="1176"/>
                </a:lnTo>
                <a:close/>
                <a:moveTo>
                  <a:pt x="429" y="1077"/>
                </a:moveTo>
                <a:lnTo>
                  <a:pt x="421" y="1207"/>
                </a:lnTo>
                <a:lnTo>
                  <a:pt x="437" y="1207"/>
                </a:lnTo>
                <a:lnTo>
                  <a:pt x="528" y="1229"/>
                </a:lnTo>
                <a:lnTo>
                  <a:pt x="429" y="1077"/>
                </a:lnTo>
                <a:close/>
                <a:moveTo>
                  <a:pt x="775" y="1039"/>
                </a:moveTo>
                <a:lnTo>
                  <a:pt x="784" y="1061"/>
                </a:lnTo>
                <a:lnTo>
                  <a:pt x="794" y="1081"/>
                </a:lnTo>
                <a:lnTo>
                  <a:pt x="803" y="1100"/>
                </a:lnTo>
                <a:lnTo>
                  <a:pt x="812" y="1117"/>
                </a:lnTo>
                <a:lnTo>
                  <a:pt x="822" y="1131"/>
                </a:lnTo>
                <a:lnTo>
                  <a:pt x="833" y="1143"/>
                </a:lnTo>
                <a:lnTo>
                  <a:pt x="846" y="1153"/>
                </a:lnTo>
                <a:lnTo>
                  <a:pt x="860" y="1162"/>
                </a:lnTo>
                <a:lnTo>
                  <a:pt x="875" y="1167"/>
                </a:lnTo>
                <a:lnTo>
                  <a:pt x="893" y="1169"/>
                </a:lnTo>
                <a:lnTo>
                  <a:pt x="913" y="1169"/>
                </a:lnTo>
                <a:lnTo>
                  <a:pt x="936" y="1167"/>
                </a:lnTo>
                <a:lnTo>
                  <a:pt x="961" y="1162"/>
                </a:lnTo>
                <a:lnTo>
                  <a:pt x="990" y="1153"/>
                </a:lnTo>
                <a:lnTo>
                  <a:pt x="969" y="1142"/>
                </a:lnTo>
                <a:lnTo>
                  <a:pt x="946" y="1130"/>
                </a:lnTo>
                <a:lnTo>
                  <a:pt x="922" y="1117"/>
                </a:lnTo>
                <a:lnTo>
                  <a:pt x="874" y="1088"/>
                </a:lnTo>
                <a:lnTo>
                  <a:pt x="851" y="1075"/>
                </a:lnTo>
                <a:lnTo>
                  <a:pt x="829" y="1063"/>
                </a:lnTo>
                <a:lnTo>
                  <a:pt x="809" y="1052"/>
                </a:lnTo>
                <a:lnTo>
                  <a:pt x="791" y="1044"/>
                </a:lnTo>
                <a:lnTo>
                  <a:pt x="775" y="1039"/>
                </a:lnTo>
                <a:close/>
                <a:moveTo>
                  <a:pt x="676" y="1039"/>
                </a:moveTo>
                <a:lnTo>
                  <a:pt x="693" y="1199"/>
                </a:lnTo>
                <a:lnTo>
                  <a:pt x="792" y="1176"/>
                </a:lnTo>
                <a:lnTo>
                  <a:pt x="784" y="1161"/>
                </a:lnTo>
                <a:lnTo>
                  <a:pt x="776" y="1144"/>
                </a:lnTo>
                <a:lnTo>
                  <a:pt x="768" y="1126"/>
                </a:lnTo>
                <a:lnTo>
                  <a:pt x="760" y="1108"/>
                </a:lnTo>
                <a:lnTo>
                  <a:pt x="751" y="1091"/>
                </a:lnTo>
                <a:lnTo>
                  <a:pt x="742" y="1075"/>
                </a:lnTo>
                <a:lnTo>
                  <a:pt x="734" y="1061"/>
                </a:lnTo>
                <a:lnTo>
                  <a:pt x="726" y="1052"/>
                </a:lnTo>
                <a:lnTo>
                  <a:pt x="718" y="1047"/>
                </a:lnTo>
                <a:lnTo>
                  <a:pt x="706" y="1043"/>
                </a:lnTo>
                <a:lnTo>
                  <a:pt x="696" y="1042"/>
                </a:lnTo>
                <a:lnTo>
                  <a:pt x="684" y="1040"/>
                </a:lnTo>
                <a:lnTo>
                  <a:pt x="676" y="1039"/>
                </a:lnTo>
                <a:close/>
                <a:moveTo>
                  <a:pt x="324" y="1024"/>
                </a:moveTo>
                <a:lnTo>
                  <a:pt x="313" y="1025"/>
                </a:lnTo>
                <a:lnTo>
                  <a:pt x="302" y="1026"/>
                </a:lnTo>
                <a:lnTo>
                  <a:pt x="289" y="1029"/>
                </a:lnTo>
                <a:lnTo>
                  <a:pt x="277" y="1032"/>
                </a:lnTo>
                <a:lnTo>
                  <a:pt x="264" y="1037"/>
                </a:lnTo>
                <a:lnTo>
                  <a:pt x="253" y="1044"/>
                </a:lnTo>
                <a:lnTo>
                  <a:pt x="243" y="1054"/>
                </a:lnTo>
                <a:lnTo>
                  <a:pt x="236" y="1064"/>
                </a:lnTo>
                <a:lnTo>
                  <a:pt x="231" y="1077"/>
                </a:lnTo>
                <a:lnTo>
                  <a:pt x="228" y="1101"/>
                </a:lnTo>
                <a:lnTo>
                  <a:pt x="230" y="1126"/>
                </a:lnTo>
                <a:lnTo>
                  <a:pt x="235" y="1154"/>
                </a:lnTo>
                <a:lnTo>
                  <a:pt x="243" y="1182"/>
                </a:lnTo>
                <a:lnTo>
                  <a:pt x="254" y="1210"/>
                </a:lnTo>
                <a:lnTo>
                  <a:pt x="267" y="1238"/>
                </a:lnTo>
                <a:lnTo>
                  <a:pt x="282" y="1266"/>
                </a:lnTo>
                <a:lnTo>
                  <a:pt x="300" y="1292"/>
                </a:lnTo>
                <a:lnTo>
                  <a:pt x="318" y="1317"/>
                </a:lnTo>
                <a:lnTo>
                  <a:pt x="338" y="1339"/>
                </a:lnTo>
                <a:lnTo>
                  <a:pt x="358" y="1358"/>
                </a:lnTo>
                <a:lnTo>
                  <a:pt x="379" y="1374"/>
                </a:lnTo>
                <a:lnTo>
                  <a:pt x="371" y="1100"/>
                </a:lnTo>
                <a:lnTo>
                  <a:pt x="359" y="1099"/>
                </a:lnTo>
                <a:lnTo>
                  <a:pt x="334" y="1098"/>
                </a:lnTo>
                <a:lnTo>
                  <a:pt x="323" y="1095"/>
                </a:lnTo>
                <a:lnTo>
                  <a:pt x="313" y="1092"/>
                </a:lnTo>
                <a:lnTo>
                  <a:pt x="305" y="1085"/>
                </a:lnTo>
                <a:lnTo>
                  <a:pt x="303" y="1078"/>
                </a:lnTo>
                <a:lnTo>
                  <a:pt x="305" y="1070"/>
                </a:lnTo>
                <a:lnTo>
                  <a:pt x="310" y="1061"/>
                </a:lnTo>
                <a:lnTo>
                  <a:pt x="317" y="1052"/>
                </a:lnTo>
                <a:lnTo>
                  <a:pt x="325" y="1043"/>
                </a:lnTo>
                <a:lnTo>
                  <a:pt x="333" y="1033"/>
                </a:lnTo>
                <a:lnTo>
                  <a:pt x="338" y="1024"/>
                </a:lnTo>
                <a:lnTo>
                  <a:pt x="324" y="1024"/>
                </a:lnTo>
                <a:close/>
                <a:moveTo>
                  <a:pt x="891" y="917"/>
                </a:moveTo>
                <a:lnTo>
                  <a:pt x="893" y="938"/>
                </a:lnTo>
                <a:lnTo>
                  <a:pt x="895" y="960"/>
                </a:lnTo>
                <a:lnTo>
                  <a:pt x="895" y="984"/>
                </a:lnTo>
                <a:lnTo>
                  <a:pt x="896" y="1007"/>
                </a:lnTo>
                <a:lnTo>
                  <a:pt x="898" y="1030"/>
                </a:lnTo>
                <a:lnTo>
                  <a:pt x="901" y="1052"/>
                </a:lnTo>
                <a:lnTo>
                  <a:pt x="906" y="1073"/>
                </a:lnTo>
                <a:lnTo>
                  <a:pt x="915" y="1092"/>
                </a:lnTo>
                <a:lnTo>
                  <a:pt x="981" y="1108"/>
                </a:lnTo>
                <a:lnTo>
                  <a:pt x="976" y="1090"/>
                </a:lnTo>
                <a:lnTo>
                  <a:pt x="971" y="1071"/>
                </a:lnTo>
                <a:lnTo>
                  <a:pt x="969" y="1054"/>
                </a:lnTo>
                <a:lnTo>
                  <a:pt x="966" y="1035"/>
                </a:lnTo>
                <a:lnTo>
                  <a:pt x="964" y="1018"/>
                </a:lnTo>
                <a:lnTo>
                  <a:pt x="960" y="1001"/>
                </a:lnTo>
                <a:lnTo>
                  <a:pt x="957" y="985"/>
                </a:lnTo>
                <a:lnTo>
                  <a:pt x="952" y="970"/>
                </a:lnTo>
                <a:lnTo>
                  <a:pt x="946" y="956"/>
                </a:lnTo>
                <a:lnTo>
                  <a:pt x="937" y="944"/>
                </a:lnTo>
                <a:lnTo>
                  <a:pt x="925" y="933"/>
                </a:lnTo>
                <a:lnTo>
                  <a:pt x="909" y="924"/>
                </a:lnTo>
                <a:lnTo>
                  <a:pt x="891" y="917"/>
                </a:lnTo>
                <a:close/>
                <a:moveTo>
                  <a:pt x="495" y="864"/>
                </a:moveTo>
                <a:lnTo>
                  <a:pt x="445" y="1024"/>
                </a:lnTo>
                <a:lnTo>
                  <a:pt x="459" y="1037"/>
                </a:lnTo>
                <a:lnTo>
                  <a:pt x="471" y="1052"/>
                </a:lnTo>
                <a:lnTo>
                  <a:pt x="482" y="1066"/>
                </a:lnTo>
                <a:lnTo>
                  <a:pt x="504" y="1097"/>
                </a:lnTo>
                <a:lnTo>
                  <a:pt x="515" y="1111"/>
                </a:lnTo>
                <a:lnTo>
                  <a:pt x="528" y="1125"/>
                </a:lnTo>
                <a:lnTo>
                  <a:pt x="543" y="1136"/>
                </a:lnTo>
                <a:lnTo>
                  <a:pt x="561" y="1146"/>
                </a:lnTo>
                <a:lnTo>
                  <a:pt x="561" y="1138"/>
                </a:lnTo>
                <a:lnTo>
                  <a:pt x="495" y="864"/>
                </a:lnTo>
                <a:close/>
                <a:moveTo>
                  <a:pt x="971" y="749"/>
                </a:moveTo>
                <a:lnTo>
                  <a:pt x="959" y="751"/>
                </a:lnTo>
                <a:lnTo>
                  <a:pt x="946" y="755"/>
                </a:lnTo>
                <a:lnTo>
                  <a:pt x="934" y="762"/>
                </a:lnTo>
                <a:lnTo>
                  <a:pt x="924" y="773"/>
                </a:lnTo>
                <a:lnTo>
                  <a:pt x="920" y="780"/>
                </a:lnTo>
                <a:lnTo>
                  <a:pt x="917" y="792"/>
                </a:lnTo>
                <a:lnTo>
                  <a:pt x="916" y="806"/>
                </a:lnTo>
                <a:lnTo>
                  <a:pt x="915" y="820"/>
                </a:lnTo>
                <a:lnTo>
                  <a:pt x="915" y="849"/>
                </a:lnTo>
                <a:lnTo>
                  <a:pt x="932" y="856"/>
                </a:lnTo>
                <a:lnTo>
                  <a:pt x="942" y="847"/>
                </a:lnTo>
                <a:lnTo>
                  <a:pt x="951" y="837"/>
                </a:lnTo>
                <a:lnTo>
                  <a:pt x="960" y="828"/>
                </a:lnTo>
                <a:lnTo>
                  <a:pt x="969" y="822"/>
                </a:lnTo>
                <a:lnTo>
                  <a:pt x="977" y="817"/>
                </a:lnTo>
                <a:lnTo>
                  <a:pt x="984" y="817"/>
                </a:lnTo>
                <a:lnTo>
                  <a:pt x="991" y="822"/>
                </a:lnTo>
                <a:lnTo>
                  <a:pt x="995" y="828"/>
                </a:lnTo>
                <a:lnTo>
                  <a:pt x="996" y="838"/>
                </a:lnTo>
                <a:lnTo>
                  <a:pt x="995" y="850"/>
                </a:lnTo>
                <a:lnTo>
                  <a:pt x="992" y="862"/>
                </a:lnTo>
                <a:lnTo>
                  <a:pt x="989" y="877"/>
                </a:lnTo>
                <a:lnTo>
                  <a:pt x="983" y="891"/>
                </a:lnTo>
                <a:lnTo>
                  <a:pt x="979" y="905"/>
                </a:lnTo>
                <a:lnTo>
                  <a:pt x="973" y="917"/>
                </a:lnTo>
                <a:lnTo>
                  <a:pt x="977" y="918"/>
                </a:lnTo>
                <a:lnTo>
                  <a:pt x="982" y="919"/>
                </a:lnTo>
                <a:lnTo>
                  <a:pt x="988" y="919"/>
                </a:lnTo>
                <a:lnTo>
                  <a:pt x="994" y="917"/>
                </a:lnTo>
                <a:lnTo>
                  <a:pt x="1002" y="914"/>
                </a:lnTo>
                <a:lnTo>
                  <a:pt x="1012" y="908"/>
                </a:lnTo>
                <a:lnTo>
                  <a:pt x="1023" y="898"/>
                </a:lnTo>
                <a:lnTo>
                  <a:pt x="1026" y="891"/>
                </a:lnTo>
                <a:lnTo>
                  <a:pt x="1029" y="881"/>
                </a:lnTo>
                <a:lnTo>
                  <a:pt x="1032" y="867"/>
                </a:lnTo>
                <a:lnTo>
                  <a:pt x="1034" y="852"/>
                </a:lnTo>
                <a:lnTo>
                  <a:pt x="1035" y="836"/>
                </a:lnTo>
                <a:lnTo>
                  <a:pt x="1036" y="820"/>
                </a:lnTo>
                <a:lnTo>
                  <a:pt x="1036" y="805"/>
                </a:lnTo>
                <a:lnTo>
                  <a:pt x="1035" y="790"/>
                </a:lnTo>
                <a:lnTo>
                  <a:pt x="1034" y="780"/>
                </a:lnTo>
                <a:lnTo>
                  <a:pt x="1031" y="773"/>
                </a:lnTo>
                <a:lnTo>
                  <a:pt x="1025" y="767"/>
                </a:lnTo>
                <a:lnTo>
                  <a:pt x="1018" y="761"/>
                </a:lnTo>
                <a:lnTo>
                  <a:pt x="1008" y="756"/>
                </a:lnTo>
                <a:lnTo>
                  <a:pt x="997" y="752"/>
                </a:lnTo>
                <a:lnTo>
                  <a:pt x="984" y="750"/>
                </a:lnTo>
                <a:lnTo>
                  <a:pt x="971" y="749"/>
                </a:lnTo>
                <a:close/>
                <a:moveTo>
                  <a:pt x="585" y="724"/>
                </a:moveTo>
                <a:lnTo>
                  <a:pt x="569" y="727"/>
                </a:lnTo>
                <a:lnTo>
                  <a:pt x="558" y="734"/>
                </a:lnTo>
                <a:lnTo>
                  <a:pt x="550" y="745"/>
                </a:lnTo>
                <a:lnTo>
                  <a:pt x="544" y="757"/>
                </a:lnTo>
                <a:lnTo>
                  <a:pt x="543" y="777"/>
                </a:lnTo>
                <a:lnTo>
                  <a:pt x="543" y="801"/>
                </a:lnTo>
                <a:lnTo>
                  <a:pt x="544" y="827"/>
                </a:lnTo>
                <a:lnTo>
                  <a:pt x="547" y="855"/>
                </a:lnTo>
                <a:lnTo>
                  <a:pt x="558" y="916"/>
                </a:lnTo>
                <a:lnTo>
                  <a:pt x="565" y="946"/>
                </a:lnTo>
                <a:lnTo>
                  <a:pt x="572" y="977"/>
                </a:lnTo>
                <a:lnTo>
                  <a:pt x="578" y="1005"/>
                </a:lnTo>
                <a:lnTo>
                  <a:pt x="586" y="1032"/>
                </a:lnTo>
                <a:lnTo>
                  <a:pt x="602" y="1032"/>
                </a:lnTo>
                <a:lnTo>
                  <a:pt x="604" y="993"/>
                </a:lnTo>
                <a:lnTo>
                  <a:pt x="609" y="958"/>
                </a:lnTo>
                <a:lnTo>
                  <a:pt x="617" y="923"/>
                </a:lnTo>
                <a:lnTo>
                  <a:pt x="627" y="892"/>
                </a:lnTo>
                <a:lnTo>
                  <a:pt x="639" y="861"/>
                </a:lnTo>
                <a:lnTo>
                  <a:pt x="652" y="834"/>
                </a:lnTo>
                <a:lnTo>
                  <a:pt x="640" y="828"/>
                </a:lnTo>
                <a:lnTo>
                  <a:pt x="628" y="823"/>
                </a:lnTo>
                <a:lnTo>
                  <a:pt x="602" y="812"/>
                </a:lnTo>
                <a:lnTo>
                  <a:pt x="592" y="808"/>
                </a:lnTo>
                <a:lnTo>
                  <a:pt x="584" y="804"/>
                </a:lnTo>
                <a:lnTo>
                  <a:pt x="580" y="801"/>
                </a:lnTo>
                <a:lnTo>
                  <a:pt x="576" y="793"/>
                </a:lnTo>
                <a:lnTo>
                  <a:pt x="574" y="784"/>
                </a:lnTo>
                <a:lnTo>
                  <a:pt x="575" y="773"/>
                </a:lnTo>
                <a:lnTo>
                  <a:pt x="579" y="764"/>
                </a:lnTo>
                <a:lnTo>
                  <a:pt x="586" y="756"/>
                </a:lnTo>
                <a:lnTo>
                  <a:pt x="595" y="751"/>
                </a:lnTo>
                <a:lnTo>
                  <a:pt x="605" y="750"/>
                </a:lnTo>
                <a:lnTo>
                  <a:pt x="616" y="751"/>
                </a:lnTo>
                <a:lnTo>
                  <a:pt x="626" y="752"/>
                </a:lnTo>
                <a:lnTo>
                  <a:pt x="635" y="755"/>
                </a:lnTo>
                <a:lnTo>
                  <a:pt x="643" y="757"/>
                </a:lnTo>
                <a:lnTo>
                  <a:pt x="642" y="756"/>
                </a:lnTo>
                <a:lnTo>
                  <a:pt x="640" y="751"/>
                </a:lnTo>
                <a:lnTo>
                  <a:pt x="635" y="746"/>
                </a:lnTo>
                <a:lnTo>
                  <a:pt x="629" y="739"/>
                </a:lnTo>
                <a:lnTo>
                  <a:pt x="620" y="732"/>
                </a:lnTo>
                <a:lnTo>
                  <a:pt x="610" y="727"/>
                </a:lnTo>
                <a:lnTo>
                  <a:pt x="598" y="724"/>
                </a:lnTo>
                <a:lnTo>
                  <a:pt x="585" y="724"/>
                </a:lnTo>
                <a:close/>
                <a:moveTo>
                  <a:pt x="792" y="666"/>
                </a:moveTo>
                <a:lnTo>
                  <a:pt x="783" y="694"/>
                </a:lnTo>
                <a:lnTo>
                  <a:pt x="770" y="723"/>
                </a:lnTo>
                <a:lnTo>
                  <a:pt x="756" y="752"/>
                </a:lnTo>
                <a:lnTo>
                  <a:pt x="741" y="783"/>
                </a:lnTo>
                <a:lnTo>
                  <a:pt x="726" y="814"/>
                </a:lnTo>
                <a:lnTo>
                  <a:pt x="712" y="845"/>
                </a:lnTo>
                <a:lnTo>
                  <a:pt x="699" y="878"/>
                </a:lnTo>
                <a:lnTo>
                  <a:pt x="690" y="909"/>
                </a:lnTo>
                <a:lnTo>
                  <a:pt x="684" y="940"/>
                </a:lnTo>
                <a:lnTo>
                  <a:pt x="681" y="971"/>
                </a:lnTo>
                <a:lnTo>
                  <a:pt x="685" y="1001"/>
                </a:lnTo>
                <a:lnTo>
                  <a:pt x="716" y="998"/>
                </a:lnTo>
                <a:lnTo>
                  <a:pt x="745" y="998"/>
                </a:lnTo>
                <a:lnTo>
                  <a:pt x="772" y="999"/>
                </a:lnTo>
                <a:lnTo>
                  <a:pt x="798" y="1004"/>
                </a:lnTo>
                <a:lnTo>
                  <a:pt x="824" y="1010"/>
                </a:lnTo>
                <a:lnTo>
                  <a:pt x="849" y="1016"/>
                </a:lnTo>
                <a:lnTo>
                  <a:pt x="850" y="1011"/>
                </a:lnTo>
                <a:lnTo>
                  <a:pt x="851" y="1003"/>
                </a:lnTo>
                <a:lnTo>
                  <a:pt x="850" y="992"/>
                </a:lnTo>
                <a:lnTo>
                  <a:pt x="849" y="978"/>
                </a:lnTo>
                <a:lnTo>
                  <a:pt x="846" y="962"/>
                </a:lnTo>
                <a:lnTo>
                  <a:pt x="840" y="945"/>
                </a:lnTo>
                <a:lnTo>
                  <a:pt x="832" y="927"/>
                </a:lnTo>
                <a:lnTo>
                  <a:pt x="820" y="908"/>
                </a:lnTo>
                <a:lnTo>
                  <a:pt x="805" y="888"/>
                </a:lnTo>
                <a:lnTo>
                  <a:pt x="784" y="868"/>
                </a:lnTo>
                <a:lnTo>
                  <a:pt x="759" y="849"/>
                </a:lnTo>
                <a:lnTo>
                  <a:pt x="874" y="856"/>
                </a:lnTo>
                <a:lnTo>
                  <a:pt x="871" y="831"/>
                </a:lnTo>
                <a:lnTo>
                  <a:pt x="874" y="806"/>
                </a:lnTo>
                <a:lnTo>
                  <a:pt x="882" y="783"/>
                </a:lnTo>
                <a:lnTo>
                  <a:pt x="893" y="761"/>
                </a:lnTo>
                <a:lnTo>
                  <a:pt x="907" y="741"/>
                </a:lnTo>
                <a:lnTo>
                  <a:pt x="926" y="725"/>
                </a:lnTo>
                <a:lnTo>
                  <a:pt x="946" y="713"/>
                </a:lnTo>
                <a:lnTo>
                  <a:pt x="967" y="704"/>
                </a:lnTo>
                <a:lnTo>
                  <a:pt x="927" y="702"/>
                </a:lnTo>
                <a:lnTo>
                  <a:pt x="890" y="696"/>
                </a:lnTo>
                <a:lnTo>
                  <a:pt x="855" y="687"/>
                </a:lnTo>
                <a:lnTo>
                  <a:pt x="823" y="677"/>
                </a:lnTo>
                <a:lnTo>
                  <a:pt x="792" y="666"/>
                </a:lnTo>
                <a:close/>
                <a:moveTo>
                  <a:pt x="825" y="559"/>
                </a:moveTo>
                <a:lnTo>
                  <a:pt x="808" y="643"/>
                </a:lnTo>
                <a:lnTo>
                  <a:pt x="834" y="638"/>
                </a:lnTo>
                <a:lnTo>
                  <a:pt x="861" y="637"/>
                </a:lnTo>
                <a:lnTo>
                  <a:pt x="888" y="638"/>
                </a:lnTo>
                <a:lnTo>
                  <a:pt x="915" y="642"/>
                </a:lnTo>
                <a:lnTo>
                  <a:pt x="941" y="646"/>
                </a:lnTo>
                <a:lnTo>
                  <a:pt x="965" y="651"/>
                </a:lnTo>
                <a:lnTo>
                  <a:pt x="825" y="559"/>
                </a:lnTo>
                <a:close/>
                <a:moveTo>
                  <a:pt x="849" y="438"/>
                </a:moveTo>
                <a:lnTo>
                  <a:pt x="841" y="530"/>
                </a:lnTo>
                <a:lnTo>
                  <a:pt x="965" y="567"/>
                </a:lnTo>
                <a:lnTo>
                  <a:pt x="849" y="438"/>
                </a:lnTo>
                <a:close/>
                <a:moveTo>
                  <a:pt x="1050" y="0"/>
                </a:moveTo>
                <a:lnTo>
                  <a:pt x="1050" y="14"/>
                </a:lnTo>
                <a:lnTo>
                  <a:pt x="1051" y="29"/>
                </a:lnTo>
                <a:lnTo>
                  <a:pt x="1051" y="257"/>
                </a:lnTo>
                <a:lnTo>
                  <a:pt x="1052" y="302"/>
                </a:lnTo>
                <a:lnTo>
                  <a:pt x="1052" y="933"/>
                </a:lnTo>
                <a:lnTo>
                  <a:pt x="1051" y="933"/>
                </a:lnTo>
                <a:lnTo>
                  <a:pt x="1050" y="932"/>
                </a:lnTo>
                <a:lnTo>
                  <a:pt x="1048" y="931"/>
                </a:lnTo>
                <a:lnTo>
                  <a:pt x="1041" y="931"/>
                </a:lnTo>
                <a:lnTo>
                  <a:pt x="1039" y="933"/>
                </a:lnTo>
                <a:lnTo>
                  <a:pt x="1036" y="936"/>
                </a:lnTo>
                <a:lnTo>
                  <a:pt x="1021" y="965"/>
                </a:lnTo>
                <a:lnTo>
                  <a:pt x="1014" y="978"/>
                </a:lnTo>
                <a:lnTo>
                  <a:pt x="1008" y="993"/>
                </a:lnTo>
                <a:lnTo>
                  <a:pt x="1003" y="1009"/>
                </a:lnTo>
                <a:lnTo>
                  <a:pt x="1000" y="1025"/>
                </a:lnTo>
                <a:lnTo>
                  <a:pt x="997" y="1040"/>
                </a:lnTo>
                <a:lnTo>
                  <a:pt x="998" y="1054"/>
                </a:lnTo>
                <a:lnTo>
                  <a:pt x="1002" y="1070"/>
                </a:lnTo>
                <a:lnTo>
                  <a:pt x="1006" y="1081"/>
                </a:lnTo>
                <a:lnTo>
                  <a:pt x="1012" y="1091"/>
                </a:lnTo>
                <a:lnTo>
                  <a:pt x="1019" y="1096"/>
                </a:lnTo>
                <a:lnTo>
                  <a:pt x="1026" y="1099"/>
                </a:lnTo>
                <a:lnTo>
                  <a:pt x="1035" y="1101"/>
                </a:lnTo>
                <a:lnTo>
                  <a:pt x="1044" y="1101"/>
                </a:lnTo>
                <a:lnTo>
                  <a:pt x="1052" y="1099"/>
                </a:lnTo>
                <a:lnTo>
                  <a:pt x="1052" y="1610"/>
                </a:lnTo>
                <a:lnTo>
                  <a:pt x="932" y="1610"/>
                </a:lnTo>
                <a:lnTo>
                  <a:pt x="932" y="1633"/>
                </a:lnTo>
                <a:lnTo>
                  <a:pt x="1052" y="1633"/>
                </a:lnTo>
                <a:lnTo>
                  <a:pt x="1052" y="1671"/>
                </a:lnTo>
                <a:lnTo>
                  <a:pt x="1031" y="1671"/>
                </a:lnTo>
                <a:lnTo>
                  <a:pt x="1027" y="1682"/>
                </a:lnTo>
                <a:lnTo>
                  <a:pt x="1025" y="1693"/>
                </a:lnTo>
                <a:lnTo>
                  <a:pt x="1021" y="1705"/>
                </a:lnTo>
                <a:lnTo>
                  <a:pt x="1014" y="1717"/>
                </a:lnTo>
                <a:lnTo>
                  <a:pt x="1008" y="1722"/>
                </a:lnTo>
                <a:lnTo>
                  <a:pt x="998" y="1726"/>
                </a:lnTo>
                <a:lnTo>
                  <a:pt x="985" y="1730"/>
                </a:lnTo>
                <a:lnTo>
                  <a:pt x="941" y="1740"/>
                </a:lnTo>
                <a:lnTo>
                  <a:pt x="929" y="1745"/>
                </a:lnTo>
                <a:lnTo>
                  <a:pt x="920" y="1749"/>
                </a:lnTo>
                <a:lnTo>
                  <a:pt x="915" y="1755"/>
                </a:lnTo>
                <a:lnTo>
                  <a:pt x="914" y="1768"/>
                </a:lnTo>
                <a:lnTo>
                  <a:pt x="915" y="1778"/>
                </a:lnTo>
                <a:lnTo>
                  <a:pt x="921" y="1787"/>
                </a:lnTo>
                <a:lnTo>
                  <a:pt x="928" y="1794"/>
                </a:lnTo>
                <a:lnTo>
                  <a:pt x="937" y="1799"/>
                </a:lnTo>
                <a:lnTo>
                  <a:pt x="948" y="1801"/>
                </a:lnTo>
                <a:lnTo>
                  <a:pt x="963" y="1804"/>
                </a:lnTo>
                <a:lnTo>
                  <a:pt x="982" y="1806"/>
                </a:lnTo>
                <a:lnTo>
                  <a:pt x="1004" y="1810"/>
                </a:lnTo>
                <a:lnTo>
                  <a:pt x="1028" y="1812"/>
                </a:lnTo>
                <a:lnTo>
                  <a:pt x="1052" y="1812"/>
                </a:lnTo>
                <a:lnTo>
                  <a:pt x="1052" y="1988"/>
                </a:lnTo>
                <a:lnTo>
                  <a:pt x="1044" y="1988"/>
                </a:lnTo>
                <a:lnTo>
                  <a:pt x="1036" y="1990"/>
                </a:lnTo>
                <a:lnTo>
                  <a:pt x="1030" y="1993"/>
                </a:lnTo>
                <a:lnTo>
                  <a:pt x="1027" y="1998"/>
                </a:lnTo>
                <a:lnTo>
                  <a:pt x="1026" y="2005"/>
                </a:lnTo>
                <a:lnTo>
                  <a:pt x="1026" y="2014"/>
                </a:lnTo>
                <a:lnTo>
                  <a:pt x="1028" y="2021"/>
                </a:lnTo>
                <a:lnTo>
                  <a:pt x="1032" y="2026"/>
                </a:lnTo>
                <a:lnTo>
                  <a:pt x="1039" y="2029"/>
                </a:lnTo>
                <a:lnTo>
                  <a:pt x="1046" y="2030"/>
                </a:lnTo>
                <a:lnTo>
                  <a:pt x="1052" y="2030"/>
                </a:lnTo>
                <a:lnTo>
                  <a:pt x="1052" y="2039"/>
                </a:lnTo>
                <a:lnTo>
                  <a:pt x="1034" y="2037"/>
                </a:lnTo>
                <a:lnTo>
                  <a:pt x="1023" y="2037"/>
                </a:lnTo>
                <a:lnTo>
                  <a:pt x="1018" y="2037"/>
                </a:lnTo>
                <a:lnTo>
                  <a:pt x="1013" y="2037"/>
                </a:lnTo>
                <a:lnTo>
                  <a:pt x="1005" y="2038"/>
                </a:lnTo>
                <a:lnTo>
                  <a:pt x="997" y="2041"/>
                </a:lnTo>
                <a:lnTo>
                  <a:pt x="990" y="2044"/>
                </a:lnTo>
                <a:lnTo>
                  <a:pt x="982" y="2050"/>
                </a:lnTo>
                <a:lnTo>
                  <a:pt x="976" y="2057"/>
                </a:lnTo>
                <a:lnTo>
                  <a:pt x="970" y="2066"/>
                </a:lnTo>
                <a:lnTo>
                  <a:pt x="967" y="2078"/>
                </a:lnTo>
                <a:lnTo>
                  <a:pt x="965" y="2092"/>
                </a:lnTo>
                <a:lnTo>
                  <a:pt x="967" y="2108"/>
                </a:lnTo>
                <a:lnTo>
                  <a:pt x="971" y="2123"/>
                </a:lnTo>
                <a:lnTo>
                  <a:pt x="980" y="2135"/>
                </a:lnTo>
                <a:lnTo>
                  <a:pt x="989" y="2145"/>
                </a:lnTo>
                <a:lnTo>
                  <a:pt x="1001" y="2154"/>
                </a:lnTo>
                <a:lnTo>
                  <a:pt x="1013" y="2163"/>
                </a:lnTo>
                <a:lnTo>
                  <a:pt x="1025" y="2171"/>
                </a:lnTo>
                <a:lnTo>
                  <a:pt x="1039" y="2179"/>
                </a:lnTo>
                <a:lnTo>
                  <a:pt x="1052" y="2187"/>
                </a:lnTo>
                <a:lnTo>
                  <a:pt x="1052" y="2787"/>
                </a:lnTo>
                <a:lnTo>
                  <a:pt x="1018" y="2786"/>
                </a:lnTo>
                <a:lnTo>
                  <a:pt x="982" y="2783"/>
                </a:lnTo>
                <a:lnTo>
                  <a:pt x="945" y="2777"/>
                </a:lnTo>
                <a:lnTo>
                  <a:pt x="907" y="2768"/>
                </a:lnTo>
                <a:lnTo>
                  <a:pt x="734" y="2699"/>
                </a:lnTo>
                <a:lnTo>
                  <a:pt x="701" y="2684"/>
                </a:lnTo>
                <a:lnTo>
                  <a:pt x="665" y="2668"/>
                </a:lnTo>
                <a:lnTo>
                  <a:pt x="630" y="2650"/>
                </a:lnTo>
                <a:lnTo>
                  <a:pt x="592" y="2630"/>
                </a:lnTo>
                <a:lnTo>
                  <a:pt x="554" y="2609"/>
                </a:lnTo>
                <a:lnTo>
                  <a:pt x="517" y="2586"/>
                </a:lnTo>
                <a:lnTo>
                  <a:pt x="479" y="2562"/>
                </a:lnTo>
                <a:lnTo>
                  <a:pt x="442" y="2537"/>
                </a:lnTo>
                <a:lnTo>
                  <a:pt x="406" y="2509"/>
                </a:lnTo>
                <a:lnTo>
                  <a:pt x="372" y="2481"/>
                </a:lnTo>
                <a:lnTo>
                  <a:pt x="340" y="2450"/>
                </a:lnTo>
                <a:lnTo>
                  <a:pt x="310" y="2418"/>
                </a:lnTo>
                <a:lnTo>
                  <a:pt x="282" y="2385"/>
                </a:lnTo>
                <a:lnTo>
                  <a:pt x="258" y="2350"/>
                </a:lnTo>
                <a:lnTo>
                  <a:pt x="237" y="2315"/>
                </a:lnTo>
                <a:lnTo>
                  <a:pt x="220" y="2277"/>
                </a:lnTo>
                <a:lnTo>
                  <a:pt x="207" y="2238"/>
                </a:lnTo>
                <a:lnTo>
                  <a:pt x="199" y="2197"/>
                </a:lnTo>
                <a:lnTo>
                  <a:pt x="196" y="2156"/>
                </a:lnTo>
                <a:lnTo>
                  <a:pt x="198" y="2113"/>
                </a:lnTo>
                <a:lnTo>
                  <a:pt x="180" y="2112"/>
                </a:lnTo>
                <a:lnTo>
                  <a:pt x="165" y="2110"/>
                </a:lnTo>
                <a:lnTo>
                  <a:pt x="153" y="2108"/>
                </a:lnTo>
                <a:lnTo>
                  <a:pt x="143" y="2103"/>
                </a:lnTo>
                <a:lnTo>
                  <a:pt x="132" y="2097"/>
                </a:lnTo>
                <a:lnTo>
                  <a:pt x="149" y="2075"/>
                </a:lnTo>
                <a:lnTo>
                  <a:pt x="198" y="2044"/>
                </a:lnTo>
                <a:lnTo>
                  <a:pt x="116" y="2037"/>
                </a:lnTo>
                <a:lnTo>
                  <a:pt x="124" y="2021"/>
                </a:lnTo>
                <a:lnTo>
                  <a:pt x="198" y="1998"/>
                </a:lnTo>
                <a:lnTo>
                  <a:pt x="124" y="1930"/>
                </a:lnTo>
                <a:lnTo>
                  <a:pt x="124" y="1922"/>
                </a:lnTo>
                <a:lnTo>
                  <a:pt x="297" y="1953"/>
                </a:lnTo>
                <a:lnTo>
                  <a:pt x="281" y="1934"/>
                </a:lnTo>
                <a:lnTo>
                  <a:pt x="267" y="1916"/>
                </a:lnTo>
                <a:lnTo>
                  <a:pt x="253" y="1899"/>
                </a:lnTo>
                <a:lnTo>
                  <a:pt x="242" y="1882"/>
                </a:lnTo>
                <a:lnTo>
                  <a:pt x="232" y="1864"/>
                </a:lnTo>
                <a:lnTo>
                  <a:pt x="225" y="1845"/>
                </a:lnTo>
                <a:lnTo>
                  <a:pt x="220" y="1827"/>
                </a:lnTo>
                <a:lnTo>
                  <a:pt x="217" y="1806"/>
                </a:lnTo>
                <a:lnTo>
                  <a:pt x="218" y="1784"/>
                </a:lnTo>
                <a:lnTo>
                  <a:pt x="223" y="1759"/>
                </a:lnTo>
                <a:lnTo>
                  <a:pt x="231" y="1732"/>
                </a:lnTo>
                <a:lnTo>
                  <a:pt x="223" y="1732"/>
                </a:lnTo>
                <a:lnTo>
                  <a:pt x="204" y="1736"/>
                </a:lnTo>
                <a:lnTo>
                  <a:pt x="183" y="1739"/>
                </a:lnTo>
                <a:lnTo>
                  <a:pt x="160" y="1741"/>
                </a:lnTo>
                <a:lnTo>
                  <a:pt x="137" y="1741"/>
                </a:lnTo>
                <a:lnTo>
                  <a:pt x="112" y="1740"/>
                </a:lnTo>
                <a:lnTo>
                  <a:pt x="89" y="1739"/>
                </a:lnTo>
                <a:lnTo>
                  <a:pt x="67" y="1735"/>
                </a:lnTo>
                <a:lnTo>
                  <a:pt x="49" y="1730"/>
                </a:lnTo>
                <a:lnTo>
                  <a:pt x="33" y="1724"/>
                </a:lnTo>
                <a:lnTo>
                  <a:pt x="41" y="1709"/>
                </a:lnTo>
                <a:lnTo>
                  <a:pt x="132" y="1671"/>
                </a:lnTo>
                <a:lnTo>
                  <a:pt x="108" y="1659"/>
                </a:lnTo>
                <a:lnTo>
                  <a:pt x="85" y="1649"/>
                </a:lnTo>
                <a:lnTo>
                  <a:pt x="64" y="1638"/>
                </a:lnTo>
                <a:lnTo>
                  <a:pt x="44" y="1627"/>
                </a:lnTo>
                <a:lnTo>
                  <a:pt x="26" y="1613"/>
                </a:lnTo>
                <a:lnTo>
                  <a:pt x="8" y="1595"/>
                </a:lnTo>
                <a:lnTo>
                  <a:pt x="124" y="1603"/>
                </a:lnTo>
                <a:lnTo>
                  <a:pt x="111" y="1585"/>
                </a:lnTo>
                <a:lnTo>
                  <a:pt x="83" y="1554"/>
                </a:lnTo>
                <a:lnTo>
                  <a:pt x="45" y="1511"/>
                </a:lnTo>
                <a:lnTo>
                  <a:pt x="34" y="1495"/>
                </a:lnTo>
                <a:lnTo>
                  <a:pt x="24" y="1478"/>
                </a:lnTo>
                <a:lnTo>
                  <a:pt x="16" y="1459"/>
                </a:lnTo>
                <a:lnTo>
                  <a:pt x="8" y="1436"/>
                </a:lnTo>
                <a:lnTo>
                  <a:pt x="3" y="1411"/>
                </a:lnTo>
                <a:lnTo>
                  <a:pt x="0" y="1382"/>
                </a:lnTo>
                <a:lnTo>
                  <a:pt x="1" y="1383"/>
                </a:lnTo>
                <a:lnTo>
                  <a:pt x="4" y="1389"/>
                </a:lnTo>
                <a:lnTo>
                  <a:pt x="8" y="1398"/>
                </a:lnTo>
                <a:lnTo>
                  <a:pt x="16" y="1409"/>
                </a:lnTo>
                <a:lnTo>
                  <a:pt x="27" y="1421"/>
                </a:lnTo>
                <a:lnTo>
                  <a:pt x="40" y="1433"/>
                </a:lnTo>
                <a:lnTo>
                  <a:pt x="60" y="1446"/>
                </a:lnTo>
                <a:lnTo>
                  <a:pt x="83" y="1458"/>
                </a:lnTo>
                <a:lnTo>
                  <a:pt x="75" y="1438"/>
                </a:lnTo>
                <a:lnTo>
                  <a:pt x="66" y="1416"/>
                </a:lnTo>
                <a:lnTo>
                  <a:pt x="56" y="1391"/>
                </a:lnTo>
                <a:lnTo>
                  <a:pt x="45" y="1366"/>
                </a:lnTo>
                <a:lnTo>
                  <a:pt x="35" y="1339"/>
                </a:lnTo>
                <a:lnTo>
                  <a:pt x="27" y="1311"/>
                </a:lnTo>
                <a:lnTo>
                  <a:pt x="19" y="1283"/>
                </a:lnTo>
                <a:lnTo>
                  <a:pt x="16" y="1255"/>
                </a:lnTo>
                <a:lnTo>
                  <a:pt x="14" y="1228"/>
                </a:lnTo>
                <a:lnTo>
                  <a:pt x="17" y="1202"/>
                </a:lnTo>
                <a:lnTo>
                  <a:pt x="25" y="1176"/>
                </a:lnTo>
                <a:lnTo>
                  <a:pt x="29" y="1196"/>
                </a:lnTo>
                <a:lnTo>
                  <a:pt x="36" y="1215"/>
                </a:lnTo>
                <a:lnTo>
                  <a:pt x="43" y="1236"/>
                </a:lnTo>
                <a:lnTo>
                  <a:pt x="52" y="1257"/>
                </a:lnTo>
                <a:lnTo>
                  <a:pt x="62" y="1277"/>
                </a:lnTo>
                <a:lnTo>
                  <a:pt x="73" y="1297"/>
                </a:lnTo>
                <a:lnTo>
                  <a:pt x="83" y="1317"/>
                </a:lnTo>
                <a:lnTo>
                  <a:pt x="94" y="1334"/>
                </a:lnTo>
                <a:lnTo>
                  <a:pt x="105" y="1351"/>
                </a:lnTo>
                <a:lnTo>
                  <a:pt x="115" y="1367"/>
                </a:lnTo>
                <a:lnTo>
                  <a:pt x="123" y="1379"/>
                </a:lnTo>
                <a:lnTo>
                  <a:pt x="130" y="1390"/>
                </a:lnTo>
                <a:lnTo>
                  <a:pt x="139" y="1403"/>
                </a:lnTo>
                <a:lnTo>
                  <a:pt x="140" y="1405"/>
                </a:lnTo>
                <a:lnTo>
                  <a:pt x="127" y="1334"/>
                </a:lnTo>
                <a:lnTo>
                  <a:pt x="118" y="1261"/>
                </a:lnTo>
                <a:lnTo>
                  <a:pt x="111" y="1186"/>
                </a:lnTo>
                <a:lnTo>
                  <a:pt x="108" y="1111"/>
                </a:lnTo>
                <a:lnTo>
                  <a:pt x="108" y="1035"/>
                </a:lnTo>
                <a:lnTo>
                  <a:pt x="112" y="960"/>
                </a:lnTo>
                <a:lnTo>
                  <a:pt x="120" y="884"/>
                </a:lnTo>
                <a:lnTo>
                  <a:pt x="132" y="811"/>
                </a:lnTo>
                <a:lnTo>
                  <a:pt x="140" y="811"/>
                </a:lnTo>
                <a:lnTo>
                  <a:pt x="138" y="883"/>
                </a:lnTo>
                <a:lnTo>
                  <a:pt x="138" y="955"/>
                </a:lnTo>
                <a:lnTo>
                  <a:pt x="138" y="1026"/>
                </a:lnTo>
                <a:lnTo>
                  <a:pt x="141" y="1098"/>
                </a:lnTo>
                <a:lnTo>
                  <a:pt x="148" y="1168"/>
                </a:lnTo>
                <a:lnTo>
                  <a:pt x="157" y="1237"/>
                </a:lnTo>
                <a:lnTo>
                  <a:pt x="157" y="1235"/>
                </a:lnTo>
                <a:lnTo>
                  <a:pt x="159" y="1226"/>
                </a:lnTo>
                <a:lnTo>
                  <a:pt x="160" y="1213"/>
                </a:lnTo>
                <a:lnTo>
                  <a:pt x="162" y="1195"/>
                </a:lnTo>
                <a:lnTo>
                  <a:pt x="166" y="1173"/>
                </a:lnTo>
                <a:lnTo>
                  <a:pt x="170" y="1147"/>
                </a:lnTo>
                <a:lnTo>
                  <a:pt x="174" y="1117"/>
                </a:lnTo>
                <a:lnTo>
                  <a:pt x="179" y="1084"/>
                </a:lnTo>
                <a:lnTo>
                  <a:pt x="185" y="1049"/>
                </a:lnTo>
                <a:lnTo>
                  <a:pt x="192" y="1011"/>
                </a:lnTo>
                <a:lnTo>
                  <a:pt x="199" y="972"/>
                </a:lnTo>
                <a:lnTo>
                  <a:pt x="206" y="932"/>
                </a:lnTo>
                <a:lnTo>
                  <a:pt x="214" y="889"/>
                </a:lnTo>
                <a:lnTo>
                  <a:pt x="224" y="847"/>
                </a:lnTo>
                <a:lnTo>
                  <a:pt x="244" y="761"/>
                </a:lnTo>
                <a:lnTo>
                  <a:pt x="255" y="718"/>
                </a:lnTo>
                <a:lnTo>
                  <a:pt x="266" y="677"/>
                </a:lnTo>
                <a:lnTo>
                  <a:pt x="278" y="637"/>
                </a:lnTo>
                <a:lnTo>
                  <a:pt x="291" y="599"/>
                </a:lnTo>
                <a:lnTo>
                  <a:pt x="304" y="563"/>
                </a:lnTo>
                <a:lnTo>
                  <a:pt x="318" y="529"/>
                </a:lnTo>
                <a:lnTo>
                  <a:pt x="333" y="498"/>
                </a:lnTo>
                <a:lnTo>
                  <a:pt x="347" y="470"/>
                </a:lnTo>
                <a:lnTo>
                  <a:pt x="363" y="446"/>
                </a:lnTo>
                <a:lnTo>
                  <a:pt x="352" y="497"/>
                </a:lnTo>
                <a:lnTo>
                  <a:pt x="341" y="544"/>
                </a:lnTo>
                <a:lnTo>
                  <a:pt x="329" y="589"/>
                </a:lnTo>
                <a:lnTo>
                  <a:pt x="318" y="632"/>
                </a:lnTo>
                <a:lnTo>
                  <a:pt x="307" y="675"/>
                </a:lnTo>
                <a:lnTo>
                  <a:pt x="295" y="717"/>
                </a:lnTo>
                <a:lnTo>
                  <a:pt x="285" y="760"/>
                </a:lnTo>
                <a:lnTo>
                  <a:pt x="275" y="805"/>
                </a:lnTo>
                <a:lnTo>
                  <a:pt x="265" y="852"/>
                </a:lnTo>
                <a:lnTo>
                  <a:pt x="256" y="903"/>
                </a:lnTo>
                <a:lnTo>
                  <a:pt x="247" y="957"/>
                </a:lnTo>
                <a:lnTo>
                  <a:pt x="239" y="1016"/>
                </a:lnTo>
                <a:lnTo>
                  <a:pt x="247" y="1014"/>
                </a:lnTo>
                <a:lnTo>
                  <a:pt x="260" y="1010"/>
                </a:lnTo>
                <a:lnTo>
                  <a:pt x="277" y="1006"/>
                </a:lnTo>
                <a:lnTo>
                  <a:pt x="295" y="1003"/>
                </a:lnTo>
                <a:lnTo>
                  <a:pt x="334" y="994"/>
                </a:lnTo>
                <a:lnTo>
                  <a:pt x="352" y="990"/>
                </a:lnTo>
                <a:lnTo>
                  <a:pt x="369" y="987"/>
                </a:lnTo>
                <a:lnTo>
                  <a:pt x="382" y="983"/>
                </a:lnTo>
                <a:lnTo>
                  <a:pt x="391" y="981"/>
                </a:lnTo>
                <a:lnTo>
                  <a:pt x="396" y="978"/>
                </a:lnTo>
                <a:lnTo>
                  <a:pt x="420" y="939"/>
                </a:lnTo>
                <a:lnTo>
                  <a:pt x="444" y="895"/>
                </a:lnTo>
                <a:lnTo>
                  <a:pt x="468" y="849"/>
                </a:lnTo>
                <a:lnTo>
                  <a:pt x="493" y="799"/>
                </a:lnTo>
                <a:lnTo>
                  <a:pt x="518" y="747"/>
                </a:lnTo>
                <a:lnTo>
                  <a:pt x="543" y="694"/>
                </a:lnTo>
                <a:lnTo>
                  <a:pt x="588" y="587"/>
                </a:lnTo>
                <a:lnTo>
                  <a:pt x="608" y="535"/>
                </a:lnTo>
                <a:lnTo>
                  <a:pt x="628" y="485"/>
                </a:lnTo>
                <a:lnTo>
                  <a:pt x="645" y="438"/>
                </a:lnTo>
                <a:lnTo>
                  <a:pt x="660" y="393"/>
                </a:lnTo>
                <a:lnTo>
                  <a:pt x="653" y="427"/>
                </a:lnTo>
                <a:lnTo>
                  <a:pt x="648" y="458"/>
                </a:lnTo>
                <a:lnTo>
                  <a:pt x="643" y="484"/>
                </a:lnTo>
                <a:lnTo>
                  <a:pt x="638" y="507"/>
                </a:lnTo>
                <a:lnTo>
                  <a:pt x="633" y="526"/>
                </a:lnTo>
                <a:lnTo>
                  <a:pt x="630" y="545"/>
                </a:lnTo>
                <a:lnTo>
                  <a:pt x="625" y="562"/>
                </a:lnTo>
                <a:lnTo>
                  <a:pt x="616" y="594"/>
                </a:lnTo>
                <a:lnTo>
                  <a:pt x="611" y="611"/>
                </a:lnTo>
                <a:lnTo>
                  <a:pt x="606" y="630"/>
                </a:lnTo>
                <a:lnTo>
                  <a:pt x="594" y="674"/>
                </a:lnTo>
                <a:lnTo>
                  <a:pt x="616" y="675"/>
                </a:lnTo>
                <a:lnTo>
                  <a:pt x="634" y="678"/>
                </a:lnTo>
                <a:lnTo>
                  <a:pt x="650" y="682"/>
                </a:lnTo>
                <a:lnTo>
                  <a:pt x="663" y="688"/>
                </a:lnTo>
                <a:lnTo>
                  <a:pt x="674" y="695"/>
                </a:lnTo>
                <a:lnTo>
                  <a:pt x="685" y="702"/>
                </a:lnTo>
                <a:lnTo>
                  <a:pt x="696" y="710"/>
                </a:lnTo>
                <a:lnTo>
                  <a:pt x="709" y="719"/>
                </a:lnTo>
                <a:lnTo>
                  <a:pt x="729" y="694"/>
                </a:lnTo>
                <a:lnTo>
                  <a:pt x="747" y="667"/>
                </a:lnTo>
                <a:lnTo>
                  <a:pt x="761" y="638"/>
                </a:lnTo>
                <a:lnTo>
                  <a:pt x="773" y="608"/>
                </a:lnTo>
                <a:lnTo>
                  <a:pt x="783" y="576"/>
                </a:lnTo>
                <a:lnTo>
                  <a:pt x="792" y="543"/>
                </a:lnTo>
                <a:lnTo>
                  <a:pt x="799" y="509"/>
                </a:lnTo>
                <a:lnTo>
                  <a:pt x="807" y="475"/>
                </a:lnTo>
                <a:lnTo>
                  <a:pt x="815" y="441"/>
                </a:lnTo>
                <a:lnTo>
                  <a:pt x="823" y="407"/>
                </a:lnTo>
                <a:lnTo>
                  <a:pt x="833" y="373"/>
                </a:lnTo>
                <a:lnTo>
                  <a:pt x="844" y="340"/>
                </a:lnTo>
                <a:lnTo>
                  <a:pt x="858" y="309"/>
                </a:lnTo>
                <a:lnTo>
                  <a:pt x="858" y="408"/>
                </a:lnTo>
                <a:lnTo>
                  <a:pt x="873" y="414"/>
                </a:lnTo>
                <a:lnTo>
                  <a:pt x="891" y="422"/>
                </a:lnTo>
                <a:lnTo>
                  <a:pt x="924" y="440"/>
                </a:lnTo>
                <a:lnTo>
                  <a:pt x="940" y="450"/>
                </a:lnTo>
                <a:lnTo>
                  <a:pt x="956" y="461"/>
                </a:lnTo>
                <a:lnTo>
                  <a:pt x="970" y="471"/>
                </a:lnTo>
                <a:lnTo>
                  <a:pt x="981" y="480"/>
                </a:lnTo>
                <a:lnTo>
                  <a:pt x="991" y="488"/>
                </a:lnTo>
                <a:lnTo>
                  <a:pt x="1000" y="494"/>
                </a:lnTo>
                <a:lnTo>
                  <a:pt x="1004" y="498"/>
                </a:lnTo>
                <a:lnTo>
                  <a:pt x="1006" y="499"/>
                </a:lnTo>
                <a:lnTo>
                  <a:pt x="1002" y="434"/>
                </a:lnTo>
                <a:lnTo>
                  <a:pt x="1003" y="369"/>
                </a:lnTo>
                <a:lnTo>
                  <a:pt x="1008" y="305"/>
                </a:lnTo>
                <a:lnTo>
                  <a:pt x="1016" y="241"/>
                </a:lnTo>
                <a:lnTo>
                  <a:pt x="1025" y="179"/>
                </a:lnTo>
                <a:lnTo>
                  <a:pt x="1035" y="118"/>
                </a:lnTo>
                <a:lnTo>
                  <a:pt x="1044" y="58"/>
                </a:lnTo>
                <a:lnTo>
                  <a:pt x="1050" y="0"/>
                </a:lnTo>
                <a:close/>
              </a:path>
            </a:pathLst>
          </a:custGeom>
          <a:solidFill>
            <a:srgbClr val="466571">
              <a:alpha val="7059"/>
            </a:srgbClr>
          </a:solidFill>
          <a:ln w="25400" cap="sq" cmpd="sng" algn="ctr">
            <a:noFill/>
            <a:prstDash val="solid"/>
            <a:headEnd type="none" w="med" len="med"/>
            <a:tailEnd type="none" w="med" len="med"/>
          </a:ln>
          <a:effectLst>
            <a:innerShdw blurRad="50800" dist="50800" dir="16200000">
              <a:srgbClr val="000000">
                <a:alpha val="43137"/>
              </a:srgbClr>
            </a:inn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anchor="t" compatLnSpc="1"/>
          <a:lstStyle/>
          <a:p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/>
              <a:t>둘째 수준</a:t>
            </a:r>
          </a:p>
          <a:p>
            <a:pPr lvl="2" eaLnBrk="1" latinLnBrk="0" hangingPunct="1"/>
            <a:r>
              <a:rPr kumimoji="0" lang="ko-KR" altLang="en-US"/>
              <a:t>셋째 수준</a:t>
            </a:r>
          </a:p>
          <a:p>
            <a:pPr lvl="3" eaLnBrk="1" latinLnBrk="0" hangingPunct="1"/>
            <a:r>
              <a:rPr kumimoji="0" lang="ko-KR" altLang="en-US"/>
              <a:t>넷째 수준</a:t>
            </a:r>
          </a:p>
          <a:p>
            <a:pPr lvl="4" eaLnBrk="1" latinLnBrk="0" hangingPunct="1"/>
            <a:r>
              <a:rPr kumimoji="0" lang="ko-KR" altLang="en-US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A273E-1E93-4953-98A7-C45A5229043A}" type="datetimeFigureOut">
              <a:rPr lang="ko-KR" altLang="en-US" smtClean="0"/>
              <a:pPr/>
              <a:t>2022-06-11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1632F-E689-4048-9528-BB29811FE34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1" kern="1200" smtClean="0">
          <a:ln w="11430">
            <a:solidFill>
              <a:schemeClr val="tx2">
                <a:shade val="25000"/>
                <a:alpha val="75000"/>
              </a:schemeClr>
            </a:solidFill>
          </a:ln>
          <a:gradFill>
            <a:gsLst>
              <a:gs pos="0">
                <a:schemeClr val="tx2"/>
              </a:gs>
              <a:gs pos="50000">
                <a:schemeClr val="tx2"/>
              </a:gs>
              <a:gs pos="100000">
                <a:schemeClr val="tx2">
                  <a:shade val="90000"/>
                </a:schemeClr>
              </a:gs>
            </a:gsLst>
            <a:lin ang="5400000" scaled="0"/>
          </a:gradFill>
          <a:effectLst>
            <a:outerShdw blurRad="50800" dist="25400" dir="5460000" algn="tl" rotWithShape="0">
              <a:srgbClr val="000000">
                <a:alpha val="27000"/>
              </a:srgb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Clr>
          <a:schemeClr val="accent1"/>
        </a:buClr>
        <a:buSzPct val="70000"/>
        <a:buFont typeface="Wingdings 2"/>
        <a:buChar char="¢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tx2"/>
        </a:buClr>
        <a:buSzPct val="70000"/>
        <a:buFont typeface="Wingdings"/>
        <a:buChar char="p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accent3"/>
        </a:buClr>
        <a:buSzPct val="140000"/>
        <a:buFont typeface="Wingdings"/>
        <a:buChar char="§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4"/>
        </a:buClr>
        <a:buSzPct val="12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accent5"/>
        </a:buClr>
        <a:buSzPct val="110000"/>
        <a:buFont typeface="Wingdings"/>
        <a:buChar char="§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6"/>
        </a:buClr>
        <a:buSzPct val="9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accent1"/>
        </a:buClr>
        <a:buSzPct val="8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2"/>
        </a:buClr>
        <a:buSzPct val="70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accent3"/>
        </a:buClr>
        <a:buSzPct val="65000"/>
        <a:buFont typeface="Wingdings"/>
        <a:buChar char="§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27584" y="692696"/>
            <a:ext cx="7772400" cy="1656183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altLang="ko-KR" sz="5000" dirty="0"/>
              <a:t/>
            </a:r>
            <a:br>
              <a:rPr lang="en-US" altLang="ko-KR" sz="5000" dirty="0"/>
            </a:br>
            <a:r>
              <a:rPr lang="en-US" altLang="ko-KR" sz="1000" dirty="0"/>
              <a:t>  </a:t>
            </a:r>
            <a:r>
              <a:rPr lang="en-US" altLang="ko-KR" sz="5000" dirty="0"/>
              <a:t/>
            </a:r>
            <a:br>
              <a:rPr lang="en-US" altLang="ko-KR" sz="5000" dirty="0"/>
            </a:br>
            <a:r>
              <a:rPr lang="en-US" altLang="ko-KR" sz="5000" dirty="0"/>
              <a:t> </a:t>
            </a:r>
            <a:r>
              <a:rPr lang="ko-KR" altLang="en-US" sz="5000" dirty="0"/>
              <a:t>노인인권보호</a:t>
            </a:r>
            <a:r>
              <a:rPr lang="en-US" altLang="ko-KR" sz="5000" dirty="0"/>
              <a:t>, </a:t>
            </a:r>
            <a:r>
              <a:rPr lang="ko-KR" altLang="en-US" sz="5000" dirty="0"/>
              <a:t>노인학대</a:t>
            </a:r>
            <a:r>
              <a:rPr lang="en-US" altLang="ko-KR" sz="5000" dirty="0"/>
              <a:t/>
            </a:r>
            <a:br>
              <a:rPr lang="en-US" altLang="ko-KR" sz="5000" dirty="0"/>
            </a:br>
            <a:r>
              <a:rPr lang="ko-KR" altLang="en-US" sz="5000" dirty="0"/>
              <a:t> 예방 및 관리지침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000364" y="4714884"/>
            <a:ext cx="5414978" cy="828684"/>
          </a:xfrm>
        </p:spPr>
        <p:txBody>
          <a:bodyPr>
            <a:normAutofit/>
          </a:bodyPr>
          <a:lstStyle/>
          <a:p>
            <a:endParaRPr lang="ko-KR" altLang="en-US" sz="3600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12" y="138113"/>
            <a:ext cx="8772525" cy="658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467544" y="474345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600" b="1" dirty="0">
                <a:latin typeface="HY울릉도B" pitchFamily="18" charset="-127"/>
                <a:ea typeface="HY울릉도B" pitchFamily="18" charset="-127"/>
              </a:rPr>
              <a:t>            노인인권교육 의무</a:t>
            </a:r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63888" y="1357295"/>
            <a:ext cx="2160240" cy="92333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노인의료복지시설</a:t>
            </a:r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endParaRPr lang="ko-KR" altLang="en-US" dirty="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1388048"/>
            <a:ext cx="2160240" cy="92333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노인주거복지시설</a:t>
            </a:r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endParaRPr lang="ko-KR" altLang="en-US" dirty="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51720" y="2598003"/>
            <a:ext cx="2160240" cy="92333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노인여가복지시설</a:t>
            </a:r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endParaRPr lang="ko-KR" altLang="en-US" dirty="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07666" y="1357295"/>
            <a:ext cx="2160240" cy="92333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재가노인복지시설</a:t>
            </a:r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endParaRPr lang="ko-KR" altLang="en-US" dirty="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44008" y="2598003"/>
            <a:ext cx="2160240" cy="92333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 algn="ctr"/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노인보호전문기관</a:t>
            </a:r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endParaRPr lang="ko-KR" altLang="en-US" dirty="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457101" y="3933056"/>
            <a:ext cx="828092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>
                <a:latin typeface="HY울릉도B" pitchFamily="18" charset="-127"/>
                <a:ea typeface="HY울릉도B" pitchFamily="18" charset="-127"/>
              </a:rPr>
              <a:t>노인복지법 제</a:t>
            </a:r>
            <a:r>
              <a:rPr lang="en-US" altLang="ko-KR" sz="2800" b="1" dirty="0">
                <a:latin typeface="HY울릉도B" pitchFamily="18" charset="-127"/>
                <a:ea typeface="HY울릉도B" pitchFamily="18" charset="-127"/>
              </a:rPr>
              <a:t>6</a:t>
            </a:r>
            <a:r>
              <a:rPr lang="ko-KR" altLang="en-US" sz="2800" b="1" dirty="0">
                <a:latin typeface="HY울릉도B" pitchFamily="18" charset="-127"/>
                <a:ea typeface="HY울릉도B" pitchFamily="18" charset="-127"/>
              </a:rPr>
              <a:t>조의</a:t>
            </a:r>
            <a:r>
              <a:rPr lang="en-US" altLang="ko-KR" sz="2800" b="1" dirty="0">
                <a:latin typeface="HY울릉도B" pitchFamily="18" charset="-127"/>
                <a:ea typeface="HY울릉도B" pitchFamily="18" charset="-127"/>
              </a:rPr>
              <a:t>3(</a:t>
            </a:r>
            <a:r>
              <a:rPr lang="ko-KR" altLang="en-US" sz="2800" b="1" dirty="0">
                <a:latin typeface="HY울릉도B" pitchFamily="18" charset="-127"/>
                <a:ea typeface="HY울릉도B" pitchFamily="18" charset="-127"/>
              </a:rPr>
              <a:t>인권교육</a:t>
            </a:r>
            <a:r>
              <a:rPr lang="en-US" altLang="ko-KR" sz="2800" b="1" dirty="0">
                <a:latin typeface="HY울릉도B" pitchFamily="18" charset="-127"/>
                <a:ea typeface="HY울릉도B" pitchFamily="18" charset="-127"/>
              </a:rPr>
              <a:t>)</a:t>
            </a:r>
          </a:p>
          <a:p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/>
            </a:r>
            <a:br>
              <a:rPr lang="ko-KR" altLang="en-US" dirty="0">
                <a:latin typeface="HY울릉도B" pitchFamily="18" charset="-127"/>
                <a:ea typeface="HY울릉도B" pitchFamily="18" charset="-127"/>
              </a:rPr>
            </a:b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① 제</a:t>
            </a:r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31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조의 노인복지시설 중 대통령령으로 정하는 시설을</a:t>
            </a:r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endParaRPr lang="en-US" altLang="ko-KR" sz="14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  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                                    </a:t>
            </a:r>
            <a:r>
              <a:rPr lang="ko-KR" altLang="en-US" sz="2000" dirty="0" err="1">
                <a:solidFill>
                  <a:srgbClr val="FF0000"/>
                </a:solidFill>
                <a:latin typeface="HY울릉도B" pitchFamily="18" charset="-127"/>
                <a:ea typeface="HY울릉도B" pitchFamily="18" charset="-127"/>
              </a:rPr>
              <a:t>설치ㆍ운영하는</a:t>
            </a:r>
            <a:r>
              <a:rPr lang="ko-KR" altLang="en-US" sz="2000" dirty="0">
                <a:solidFill>
                  <a:srgbClr val="FF0000"/>
                </a:solidFill>
                <a:latin typeface="HY울릉도B" pitchFamily="18" charset="-127"/>
                <a:ea typeface="HY울릉도B" pitchFamily="18" charset="-127"/>
              </a:rPr>
              <a:t> 자와 그 종사자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는 </a:t>
            </a:r>
            <a:endParaRPr lang="en-US" altLang="ko-KR" sz="2000" dirty="0">
              <a:latin typeface="HY울릉도B" pitchFamily="18" charset="-127"/>
              <a:ea typeface="HY울릉도B" pitchFamily="18" charset="-127"/>
            </a:endParaRPr>
          </a:p>
          <a:p>
            <a:endParaRPr lang="en-US" altLang="ko-KR" sz="12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         인권에 관한 교육</a:t>
            </a:r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(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이하 이 조에서 </a:t>
            </a:r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"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인권교육</a:t>
            </a:r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"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이라 한다</a:t>
            </a:r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)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을 받아야 한다</a:t>
            </a:r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.</a:t>
            </a:r>
            <a:r>
              <a:rPr lang="en-US" altLang="ko-KR" dirty="0"/>
              <a:t/>
            </a:r>
            <a:br>
              <a:rPr lang="en-US" altLang="ko-KR" dirty="0"/>
            </a:b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8960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138113"/>
            <a:ext cx="8772525" cy="658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467544" y="1105287"/>
            <a:ext cx="828092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400" b="1" dirty="0">
                <a:latin typeface="HY울릉도B" pitchFamily="18" charset="-127"/>
                <a:ea typeface="HY울릉도B" pitchFamily="18" charset="-127"/>
              </a:rPr>
              <a:t> </a:t>
            </a:r>
            <a:r>
              <a:rPr lang="ko-KR" altLang="en-US" sz="4400" b="1" dirty="0">
                <a:latin typeface="HY울릉도B" pitchFamily="18" charset="-127"/>
                <a:ea typeface="HY울릉도B" pitchFamily="18" charset="-127"/>
              </a:rPr>
              <a:t>노인인권이란</a:t>
            </a:r>
            <a:r>
              <a:rPr lang="en-US" altLang="ko-KR" sz="4400" b="1" dirty="0">
                <a:latin typeface="HY울릉도B" pitchFamily="18" charset="-127"/>
                <a:ea typeface="HY울릉도B" pitchFamily="18" charset="-127"/>
              </a:rPr>
              <a:t>?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/>
            </a:r>
            <a:br>
              <a:rPr lang="ko-KR" altLang="en-US" sz="2000" dirty="0">
                <a:latin typeface="HY울릉도B" pitchFamily="18" charset="-127"/>
                <a:ea typeface="HY울릉도B" pitchFamily="18" charset="-127"/>
              </a:rPr>
            </a:br>
            <a:endParaRPr lang="en-US" altLang="ko-KR" sz="2000" dirty="0">
              <a:latin typeface="HY울릉도B" pitchFamily="18" charset="-127"/>
              <a:ea typeface="HY울릉도B" pitchFamily="18" charset="-127"/>
            </a:endParaRPr>
          </a:p>
          <a:p>
            <a:endParaRPr lang="en-US" altLang="ko-KR" sz="20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/>
            </a:r>
            <a:br>
              <a:rPr lang="ko-KR" altLang="en-US" sz="2000" dirty="0">
                <a:latin typeface="HY울릉도B" pitchFamily="18" charset="-127"/>
                <a:ea typeface="HY울릉도B" pitchFamily="18" charset="-127"/>
              </a:rPr>
            </a:br>
            <a:r>
              <a:rPr lang="en-US" altLang="ko-KR" sz="2400" dirty="0">
                <a:latin typeface="HY울릉도B" pitchFamily="18" charset="-127"/>
                <a:ea typeface="HY울릉도B" pitchFamily="18" charset="-127"/>
              </a:rPr>
              <a:t>'</a:t>
            </a:r>
            <a:r>
              <a:rPr lang="ko-KR" altLang="en-US" sz="2400" dirty="0">
                <a:latin typeface="HY울릉도B" pitchFamily="18" charset="-127"/>
                <a:ea typeface="HY울릉도B" pitchFamily="18" charset="-127"/>
              </a:rPr>
              <a:t>노후에도 인간답게 생활할 수 있는 권리</a:t>
            </a:r>
            <a:r>
              <a:rPr lang="en-US" altLang="ko-KR" sz="2400" dirty="0">
                <a:latin typeface="HY울릉도B" pitchFamily="18" charset="-127"/>
                <a:ea typeface="HY울릉도B" pitchFamily="18" charset="-127"/>
              </a:rPr>
              <a:t>‘</a:t>
            </a:r>
          </a:p>
          <a:p>
            <a:r>
              <a:rPr lang="en-US" altLang="ko-KR" sz="2400" dirty="0">
                <a:latin typeface="HY울릉도B" pitchFamily="18" charset="-127"/>
                <a:ea typeface="HY울릉도B" pitchFamily="18" charset="-127"/>
              </a:rPr>
              <a:t/>
            </a:r>
            <a:br>
              <a:rPr lang="en-US" altLang="ko-KR" sz="2400" dirty="0">
                <a:latin typeface="HY울릉도B" pitchFamily="18" charset="-127"/>
                <a:ea typeface="HY울릉도B" pitchFamily="18" charset="-127"/>
              </a:rPr>
            </a:br>
            <a:r>
              <a:rPr lang="en-US" altLang="ko-KR" sz="2400" dirty="0">
                <a:latin typeface="HY울릉도B" pitchFamily="18" charset="-127"/>
                <a:ea typeface="HY울릉도B" pitchFamily="18" charset="-127"/>
              </a:rPr>
              <a:t>'</a:t>
            </a:r>
            <a:r>
              <a:rPr lang="ko-KR" altLang="en-US" sz="2400" dirty="0">
                <a:latin typeface="HY울릉도B" pitchFamily="18" charset="-127"/>
                <a:ea typeface="HY울릉도B" pitchFamily="18" charset="-127"/>
              </a:rPr>
              <a:t>노인이라는 이유로 인간의 존엄성을 </a:t>
            </a:r>
            <a:r>
              <a:rPr lang="ko-KR" altLang="en-US" sz="2400" dirty="0" err="1">
                <a:latin typeface="HY울릉도B" pitchFamily="18" charset="-127"/>
                <a:ea typeface="HY울릉도B" pitchFamily="18" charset="-127"/>
              </a:rPr>
              <a:t>차별받지</a:t>
            </a:r>
            <a:r>
              <a:rPr lang="ko-KR" altLang="en-US" sz="2400" dirty="0">
                <a:latin typeface="HY울릉도B" pitchFamily="18" charset="-127"/>
                <a:ea typeface="HY울릉도B" pitchFamily="18" charset="-127"/>
              </a:rPr>
              <a:t> 않을 권리</a:t>
            </a:r>
            <a:r>
              <a:rPr lang="en-US" altLang="ko-KR" sz="2400" dirty="0">
                <a:latin typeface="HY울릉도B" pitchFamily="18" charset="-127"/>
                <a:ea typeface="HY울릉도B" pitchFamily="18" charset="-127"/>
              </a:rPr>
              <a:t>'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/>
            </a:r>
            <a:br>
              <a:rPr lang="en-US" altLang="ko-KR" sz="2000" dirty="0">
                <a:latin typeface="HY울릉도B" pitchFamily="18" charset="-127"/>
                <a:ea typeface="HY울릉도B" pitchFamily="18" charset="-127"/>
              </a:rPr>
            </a:br>
            <a:endParaRPr lang="en-US" altLang="ko-KR" sz="20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/>
            </a:r>
            <a:br>
              <a:rPr lang="en-US" altLang="ko-KR" sz="2000" dirty="0">
                <a:latin typeface="HY울릉도B" pitchFamily="18" charset="-127"/>
                <a:ea typeface="HY울릉도B" pitchFamily="18" charset="-127"/>
              </a:rPr>
            </a:b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노인의 존엄성이 보호되고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노인 스스로 존엄성을 지킬 수 있고</a:t>
            </a:r>
            <a:br>
              <a:rPr lang="ko-KR" altLang="en-US" sz="2000" dirty="0">
                <a:latin typeface="HY울릉도B" pitchFamily="18" charset="-127"/>
                <a:ea typeface="HY울릉도B" pitchFamily="18" charset="-127"/>
              </a:rPr>
            </a:b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안전하게 살 수 있으며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착취 외 학대의 대상이 되어서는 안 되는 것</a:t>
            </a:r>
            <a:br>
              <a:rPr lang="ko-KR" altLang="en-US" sz="2000" dirty="0">
                <a:latin typeface="HY울릉도B" pitchFamily="18" charset="-127"/>
                <a:ea typeface="HY울릉도B" pitchFamily="18" charset="-127"/>
              </a:rPr>
            </a:b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                                      </a:t>
            </a:r>
            <a:endParaRPr lang="en-US" altLang="ko-KR" sz="20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                    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- 1991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년 노인을 위한 유엔원칙 내용 중</a:t>
            </a:r>
          </a:p>
        </p:txBody>
      </p:sp>
    </p:spTree>
    <p:extLst>
      <p:ext uri="{BB962C8B-B14F-4D97-AF65-F5344CB8AC3E}">
        <p14:creationId xmlns:p14="http://schemas.microsoft.com/office/powerpoint/2010/main" val="2050227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8" y="138113"/>
            <a:ext cx="8772525" cy="658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477928" y="476672"/>
            <a:ext cx="7848872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3600" b="1" dirty="0">
                <a:latin typeface="HY울릉도B" pitchFamily="18" charset="-127"/>
                <a:ea typeface="HY울릉도B" pitchFamily="18" charset="-127"/>
              </a:rPr>
              <a:t>            노인인권보호지침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/>
            </a:r>
            <a:br>
              <a:rPr lang="ko-KR" altLang="en-US" sz="2000" dirty="0">
                <a:latin typeface="HY울릉도B" pitchFamily="18" charset="-127"/>
                <a:ea typeface="HY울릉도B" pitchFamily="18" charset="-127"/>
              </a:rPr>
            </a:b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/>
            </a:r>
            <a:br>
              <a:rPr lang="ko-KR" altLang="en-US" sz="2000" dirty="0">
                <a:latin typeface="HY울릉도B" pitchFamily="18" charset="-127"/>
                <a:ea typeface="HY울릉도B" pitchFamily="18" charset="-127"/>
              </a:rPr>
            </a:b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☞ 존엄한 존재로 대우 받을 권리  </a:t>
            </a:r>
            <a:r>
              <a:rPr lang="ko-KR" altLang="en-US" sz="1000" dirty="0">
                <a:latin typeface="HY울릉도B" pitchFamily="18" charset="-127"/>
                <a:ea typeface="HY울릉도B" pitchFamily="18" charset="-127"/>
              </a:rPr>
              <a:t> </a:t>
            </a:r>
            <a:endParaRPr lang="en-US" altLang="ko-KR" sz="10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1000" dirty="0">
                <a:latin typeface="HY울릉도B" pitchFamily="18" charset="-127"/>
                <a:ea typeface="HY울릉도B" pitchFamily="18" charset="-127"/>
              </a:rPr>
              <a:t>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/>
            </a:r>
            <a:br>
              <a:rPr lang="ko-KR" altLang="en-US" sz="2000" dirty="0">
                <a:latin typeface="HY울릉도B" pitchFamily="18" charset="-127"/>
                <a:ea typeface="HY울릉도B" pitchFamily="18" charset="-127"/>
              </a:rPr>
            </a:b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☞ 질 높은 서비스를 받을 권리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  </a:t>
            </a:r>
            <a:r>
              <a:rPr lang="en-US" altLang="ko-KR" sz="1000" dirty="0">
                <a:latin typeface="HY울릉도B" pitchFamily="18" charset="-127"/>
                <a:ea typeface="HY울릉도B" pitchFamily="18" charset="-127"/>
              </a:rPr>
              <a:t> </a:t>
            </a:r>
          </a:p>
          <a:p>
            <a:r>
              <a:rPr lang="en-US" altLang="ko-KR" sz="1000" dirty="0">
                <a:latin typeface="HY울릉도B" pitchFamily="18" charset="-127"/>
                <a:ea typeface="HY울릉도B" pitchFamily="18" charset="-127"/>
              </a:rPr>
              <a:t>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/>
            </a:r>
            <a:br>
              <a:rPr lang="ko-KR" altLang="en-US" sz="2000" dirty="0">
                <a:latin typeface="HY울릉도B" pitchFamily="18" charset="-127"/>
                <a:ea typeface="HY울릉도B" pitchFamily="18" charset="-127"/>
              </a:rPr>
            </a:b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☞ 가정과 같은 환경에서 생활할 권리 </a:t>
            </a:r>
            <a:r>
              <a:rPr lang="ko-KR" altLang="en-US" sz="1000" dirty="0">
                <a:latin typeface="HY울릉도B" pitchFamily="18" charset="-127"/>
                <a:ea typeface="HY울릉도B" pitchFamily="18" charset="-127"/>
              </a:rPr>
              <a:t> </a:t>
            </a:r>
            <a:endParaRPr lang="en-US" altLang="ko-KR" sz="10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1000" dirty="0">
                <a:latin typeface="HY울릉도B" pitchFamily="18" charset="-127"/>
                <a:ea typeface="HY울릉도B" pitchFamily="18" charset="-127"/>
              </a:rPr>
              <a:t>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/>
            </a:r>
            <a:br>
              <a:rPr lang="ko-KR" altLang="en-US" sz="2000" dirty="0">
                <a:latin typeface="HY울릉도B" pitchFamily="18" charset="-127"/>
                <a:ea typeface="HY울릉도B" pitchFamily="18" charset="-127"/>
              </a:rPr>
            </a:b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☞ 신체적 구속을 받지 않을 권리 </a:t>
            </a:r>
            <a:endParaRPr lang="en-US" altLang="ko-KR" sz="10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1000" dirty="0">
                <a:latin typeface="HY울릉도B" pitchFamily="18" charset="-127"/>
                <a:ea typeface="HY울릉도B" pitchFamily="18" charset="-127"/>
              </a:rPr>
              <a:t>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/>
            </a:r>
            <a:br>
              <a:rPr lang="ko-KR" altLang="en-US" sz="2000" dirty="0">
                <a:latin typeface="HY울릉도B" pitchFamily="18" charset="-127"/>
                <a:ea typeface="HY울릉도B" pitchFamily="18" charset="-127"/>
              </a:rPr>
            </a:b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☞ 사생활 및 비밀보장에 대한 권리 </a:t>
            </a:r>
            <a:r>
              <a:rPr lang="ko-KR" altLang="en-US" sz="1000" dirty="0">
                <a:latin typeface="HY울릉도B" pitchFamily="18" charset="-127"/>
                <a:ea typeface="HY울릉도B" pitchFamily="18" charset="-127"/>
              </a:rPr>
              <a:t> </a:t>
            </a:r>
            <a:endParaRPr lang="en-US" altLang="ko-KR" sz="10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1000" dirty="0">
                <a:latin typeface="HY울릉도B" pitchFamily="18" charset="-127"/>
                <a:ea typeface="HY울릉도B" pitchFamily="18" charset="-127"/>
              </a:rPr>
              <a:t>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/>
            </a:r>
            <a:br>
              <a:rPr lang="ko-KR" altLang="en-US" sz="2000" dirty="0">
                <a:latin typeface="HY울릉도B" pitchFamily="18" charset="-127"/>
                <a:ea typeface="HY울릉도B" pitchFamily="18" charset="-127"/>
              </a:rPr>
            </a:b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☞ 통신의 자유에 대한 권리 </a:t>
            </a:r>
            <a:r>
              <a:rPr lang="ko-KR" altLang="en-US" sz="1000" dirty="0">
                <a:latin typeface="HY울릉도B" pitchFamily="18" charset="-127"/>
                <a:ea typeface="HY울릉도B" pitchFamily="18" charset="-127"/>
              </a:rPr>
              <a:t> </a:t>
            </a:r>
            <a:endParaRPr lang="en-US" altLang="ko-KR" sz="10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1000" dirty="0">
                <a:latin typeface="HY울릉도B" pitchFamily="18" charset="-127"/>
                <a:ea typeface="HY울릉도B" pitchFamily="18" charset="-127"/>
              </a:rPr>
              <a:t>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/>
            </a:r>
            <a:br>
              <a:rPr lang="ko-KR" altLang="en-US" sz="2000" dirty="0">
                <a:latin typeface="HY울릉도B" pitchFamily="18" charset="-127"/>
                <a:ea typeface="HY울릉도B" pitchFamily="18" charset="-127"/>
              </a:rPr>
            </a:b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☞ 정치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문화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종교적 신념의 자유에 대한 권리 </a:t>
            </a:r>
            <a:r>
              <a:rPr lang="ko-KR" altLang="en-US" sz="1000" dirty="0">
                <a:latin typeface="HY울릉도B" pitchFamily="18" charset="-127"/>
                <a:ea typeface="HY울릉도B" pitchFamily="18" charset="-127"/>
              </a:rPr>
              <a:t> </a:t>
            </a:r>
            <a:endParaRPr lang="en-US" altLang="ko-KR" sz="10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1000" dirty="0">
                <a:latin typeface="HY울릉도B" pitchFamily="18" charset="-127"/>
                <a:ea typeface="HY울릉도B" pitchFamily="18" charset="-127"/>
              </a:rPr>
              <a:t>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/>
            </a:r>
            <a:br>
              <a:rPr lang="ko-KR" altLang="en-US" sz="2000" dirty="0">
                <a:latin typeface="HY울릉도B" pitchFamily="18" charset="-127"/>
                <a:ea typeface="HY울릉도B" pitchFamily="18" charset="-127"/>
              </a:rPr>
            </a:b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☞ 소유재산의 자율적 관리에 대한 권리 </a:t>
            </a:r>
            <a:r>
              <a:rPr lang="ko-KR" altLang="en-US" sz="1000" dirty="0">
                <a:latin typeface="HY울릉도B" pitchFamily="18" charset="-127"/>
                <a:ea typeface="HY울릉도B" pitchFamily="18" charset="-127"/>
              </a:rPr>
              <a:t> </a:t>
            </a:r>
            <a:endParaRPr lang="en-US" altLang="ko-KR" sz="10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1000" dirty="0">
                <a:latin typeface="HY울릉도B" pitchFamily="18" charset="-127"/>
                <a:ea typeface="HY울릉도B" pitchFamily="18" charset="-127"/>
              </a:rPr>
              <a:t>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/>
            </a:r>
            <a:br>
              <a:rPr lang="ko-KR" altLang="en-US" sz="2000" dirty="0">
                <a:latin typeface="HY울릉도B" pitchFamily="18" charset="-127"/>
                <a:ea typeface="HY울릉도B" pitchFamily="18" charset="-127"/>
              </a:rPr>
            </a:b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☞ 불평의 표현과 해결을 요구할 권리 </a:t>
            </a:r>
            <a:r>
              <a:rPr lang="ko-KR" altLang="en-US" sz="1000" dirty="0">
                <a:latin typeface="HY울릉도B" pitchFamily="18" charset="-127"/>
                <a:ea typeface="HY울릉도B" pitchFamily="18" charset="-127"/>
              </a:rPr>
              <a:t> </a:t>
            </a:r>
            <a:endParaRPr lang="en-US" altLang="ko-KR" sz="10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1000" dirty="0">
                <a:latin typeface="HY울릉도B" pitchFamily="18" charset="-127"/>
                <a:ea typeface="HY울릉도B" pitchFamily="18" charset="-127"/>
              </a:rPr>
              <a:t>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/>
            </a:r>
            <a:br>
              <a:rPr lang="ko-KR" altLang="en-US" sz="2000" dirty="0">
                <a:latin typeface="HY울릉도B" pitchFamily="18" charset="-127"/>
                <a:ea typeface="HY울릉도B" pitchFamily="18" charset="-127"/>
              </a:rPr>
            </a:b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☞ 시설 </a:t>
            </a:r>
            <a:r>
              <a:rPr lang="ko-KR" altLang="en-US" sz="2000" dirty="0" err="1">
                <a:latin typeface="HY울릉도B" pitchFamily="18" charset="-127"/>
                <a:ea typeface="HY울릉도B" pitchFamily="18" charset="-127"/>
              </a:rPr>
              <a:t>내ㆍ외부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 활동 참여의 자유에 대한 권리 </a:t>
            </a:r>
            <a:r>
              <a:rPr lang="ko-KR" altLang="en-US" sz="1000" dirty="0">
                <a:latin typeface="HY울릉도B" pitchFamily="18" charset="-127"/>
                <a:ea typeface="HY울릉도B" pitchFamily="18" charset="-127"/>
              </a:rPr>
              <a:t> </a:t>
            </a:r>
            <a:endParaRPr lang="en-US" altLang="ko-KR" sz="10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1000" dirty="0">
                <a:latin typeface="HY울릉도B" pitchFamily="18" charset="-127"/>
                <a:ea typeface="HY울릉도B" pitchFamily="18" charset="-127"/>
              </a:rPr>
              <a:t>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/>
            </a:r>
            <a:br>
              <a:rPr lang="ko-KR" altLang="en-US" sz="2000" dirty="0">
                <a:latin typeface="HY울릉도B" pitchFamily="18" charset="-127"/>
                <a:ea typeface="HY울릉도B" pitchFamily="18" charset="-127"/>
              </a:rPr>
            </a:b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☞ 정보접근과 자기결정권 행사의 권리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5794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3850"/>
            <a:ext cx="8640960" cy="6349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1403648" y="1997839"/>
            <a:ext cx="648072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o-KR" altLang="en-US" dirty="0"/>
          </a:p>
          <a:p>
            <a:r>
              <a:rPr lang="ko-KR" altLang="en-US" sz="2800" b="1" dirty="0">
                <a:solidFill>
                  <a:srgbClr val="FF0000"/>
                </a:solidFill>
                <a:latin typeface="HY울릉도B" pitchFamily="18" charset="-127"/>
                <a:ea typeface="HY울릉도B" pitchFamily="18" charset="-127"/>
              </a:rPr>
              <a:t>부족한 체위변경으로 인한 욕창 발병</a:t>
            </a:r>
            <a:endParaRPr lang="ko-KR" altLang="en-US" sz="2800" dirty="0">
              <a:solidFill>
                <a:srgbClr val="FF0000"/>
              </a:solidFill>
              <a:latin typeface="HY울릉도B" pitchFamily="18" charset="-127"/>
              <a:ea typeface="HY울릉도B" pitchFamily="18" charset="-127"/>
            </a:endParaRPr>
          </a:p>
          <a:p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r>
              <a:rPr lang="ko-KR" altLang="en-US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움직일 수 없는 와상상태의 한 어르신은 누워있는 시간이 많아 밖을 구경하고 싶어도 할 수 없으며 하루 종일 천장만 바라보고 누워있으며 종사자들이 체위변경을 해주는 경우가 드물어 피부질환</a:t>
            </a:r>
            <a:r>
              <a:rPr lang="en-US" altLang="ko-KR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(</a:t>
            </a:r>
            <a:r>
              <a:rPr lang="ko-KR" altLang="en-US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욕창</a:t>
            </a:r>
            <a:r>
              <a:rPr lang="en-US" altLang="ko-KR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피부염</a:t>
            </a:r>
            <a:r>
              <a:rPr lang="en-US" altLang="ko-KR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)</a:t>
            </a:r>
            <a:r>
              <a:rPr lang="ko-KR" altLang="en-US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을 앓게 되었다</a:t>
            </a:r>
          </a:p>
        </p:txBody>
      </p:sp>
      <p:sp>
        <p:nvSpPr>
          <p:cNvPr id="5" name="모서리가 둥근 직사각형 4"/>
          <p:cNvSpPr/>
          <p:nvPr/>
        </p:nvSpPr>
        <p:spPr>
          <a:xfrm>
            <a:off x="2375756" y="172995"/>
            <a:ext cx="4392488" cy="1008112"/>
          </a:xfrm>
          <a:prstGeom prst="roundRect">
            <a:avLst/>
          </a:prstGeom>
          <a:solidFill>
            <a:srgbClr val="FED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rgbClr val="FF0000"/>
                </a:solidFill>
                <a:latin typeface="HY울릉도B" pitchFamily="18" charset="-127"/>
                <a:ea typeface="HY울릉도B" pitchFamily="18" charset="-127"/>
              </a:rPr>
              <a:t>노인인권침해 사례</a:t>
            </a:r>
          </a:p>
        </p:txBody>
      </p:sp>
    </p:spTree>
    <p:extLst>
      <p:ext uri="{BB962C8B-B14F-4D97-AF65-F5344CB8AC3E}">
        <p14:creationId xmlns:p14="http://schemas.microsoft.com/office/powerpoint/2010/main" val="4622888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3850"/>
            <a:ext cx="8640960" cy="6349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2375756" y="172995"/>
            <a:ext cx="4392488" cy="1008112"/>
          </a:xfrm>
          <a:prstGeom prst="roundRect">
            <a:avLst/>
          </a:prstGeom>
          <a:solidFill>
            <a:srgbClr val="FED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rgbClr val="FF0000"/>
                </a:solidFill>
                <a:latin typeface="HY울릉도B" pitchFamily="18" charset="-127"/>
                <a:ea typeface="HY울릉도B" pitchFamily="18" charset="-127"/>
              </a:rPr>
              <a:t>노인인권침해 사례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1551969" y="1772816"/>
            <a:ext cx="604867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>
                <a:solidFill>
                  <a:srgbClr val="FF0000"/>
                </a:solidFill>
                <a:latin typeface="HY울릉도B" pitchFamily="18" charset="-127"/>
                <a:ea typeface="HY울릉도B" pitchFamily="18" charset="-127"/>
              </a:rPr>
              <a:t>​</a:t>
            </a:r>
            <a:r>
              <a:rPr lang="ko-KR" altLang="en-US" sz="2800" b="1" dirty="0" err="1">
                <a:solidFill>
                  <a:srgbClr val="FF0000"/>
                </a:solidFill>
                <a:latin typeface="HY울릉도B" pitchFamily="18" charset="-127"/>
                <a:ea typeface="HY울릉도B" pitchFamily="18" charset="-127"/>
              </a:rPr>
              <a:t>언어및</a:t>
            </a:r>
            <a:r>
              <a:rPr lang="ko-KR" altLang="en-US" sz="2800" b="1" dirty="0">
                <a:solidFill>
                  <a:srgbClr val="FF0000"/>
                </a:solidFill>
                <a:latin typeface="HY울릉도B" pitchFamily="18" charset="-127"/>
                <a:ea typeface="HY울릉도B" pitchFamily="18" charset="-127"/>
              </a:rPr>
              <a:t> 정서적 학대</a:t>
            </a:r>
            <a:endParaRPr lang="ko-KR" altLang="en-US" sz="2800" dirty="0">
              <a:solidFill>
                <a:srgbClr val="FF0000"/>
              </a:solidFill>
              <a:latin typeface="HY울릉도B" pitchFamily="18" charset="-127"/>
              <a:ea typeface="HY울릉도B" pitchFamily="18" charset="-127"/>
            </a:endParaRPr>
          </a:p>
          <a:p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r>
              <a:rPr lang="ko-KR" altLang="en-US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할머니 또 그냥 오줌 쌌네</a:t>
            </a:r>
            <a:r>
              <a:rPr lang="en-US" altLang="ko-KR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오늘 아침부터 일진이 더럽더라니까 할머니 </a:t>
            </a:r>
            <a:r>
              <a:rPr lang="ko-KR" altLang="en-US" dirty="0" err="1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한번만더</a:t>
            </a:r>
            <a:r>
              <a:rPr lang="ko-KR" altLang="en-US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 그러면 내가 키 씌워가지고 내보낼 거야 다음부터 쉬 마렵다고 얘기할거야 </a:t>
            </a:r>
            <a:r>
              <a:rPr lang="ko-KR" altLang="en-US" dirty="0" err="1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안할거야</a:t>
            </a:r>
            <a:r>
              <a:rPr lang="en-US" altLang="ko-KR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. </a:t>
            </a:r>
          </a:p>
          <a:p>
            <a:r>
              <a:rPr lang="ko-KR" altLang="en-US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대답해봐 얼른</a:t>
            </a:r>
            <a:r>
              <a:rPr lang="en-US" altLang="ko-KR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...</a:t>
            </a:r>
          </a:p>
          <a:p>
            <a:endParaRPr lang="en-US" altLang="ko-KR" dirty="0">
              <a:solidFill>
                <a:srgbClr val="7030A0"/>
              </a:solidFill>
              <a:latin typeface="HY울릉도B" pitchFamily="18" charset="-127"/>
              <a:ea typeface="HY울릉도B" pitchFamily="18" charset="-127"/>
            </a:endParaRPr>
          </a:p>
          <a:p>
            <a:r>
              <a:rPr lang="ko-KR" altLang="en-US" dirty="0" err="1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으</a:t>
            </a:r>
            <a:r>
              <a:rPr lang="en-US" altLang="ko-KR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~</a:t>
            </a:r>
            <a:r>
              <a:rPr lang="ko-KR" altLang="en-US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구</a:t>
            </a:r>
            <a:r>
              <a:rPr lang="en-US" altLang="ko-KR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! </a:t>
            </a:r>
            <a:r>
              <a:rPr lang="ko-KR" altLang="en-US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이러니까 이런데 대려다 놨지</a:t>
            </a:r>
            <a:r>
              <a:rPr lang="en-US" altLang="ko-KR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..</a:t>
            </a:r>
            <a:endParaRPr lang="ko-KR" altLang="en-US" dirty="0">
              <a:solidFill>
                <a:srgbClr val="7030A0"/>
              </a:solidFill>
              <a:latin typeface="HY울릉도B" pitchFamily="18" charset="-127"/>
              <a:ea typeface="HY울릉도B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744358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3850"/>
            <a:ext cx="8640960" cy="6349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2375756" y="172995"/>
            <a:ext cx="4392488" cy="1008112"/>
          </a:xfrm>
          <a:prstGeom prst="roundRect">
            <a:avLst/>
          </a:prstGeom>
          <a:solidFill>
            <a:srgbClr val="FED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rgbClr val="FF0000"/>
                </a:solidFill>
                <a:latin typeface="HY울릉도B" pitchFamily="18" charset="-127"/>
                <a:ea typeface="HY울릉도B" pitchFamily="18" charset="-127"/>
              </a:rPr>
              <a:t>노인인권침해 사례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1583668" y="1628800"/>
            <a:ext cx="597666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>
                <a:solidFill>
                  <a:srgbClr val="FF0000"/>
                </a:solidFill>
                <a:latin typeface="HY울릉도B" pitchFamily="18" charset="-127"/>
                <a:ea typeface="HY울릉도B" pitchFamily="18" charset="-127"/>
              </a:rPr>
              <a:t>종사자 편의를 위한 기저귀 착용</a:t>
            </a:r>
            <a:endParaRPr lang="ko-KR" altLang="en-US" sz="2800" dirty="0">
              <a:solidFill>
                <a:srgbClr val="FF0000"/>
              </a:solidFill>
              <a:latin typeface="HY울릉도B" pitchFamily="18" charset="-127"/>
              <a:ea typeface="HY울릉도B" pitchFamily="18" charset="-127"/>
            </a:endParaRPr>
          </a:p>
          <a:p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r>
              <a:rPr lang="ko-KR" altLang="en-US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한 어르신은 </a:t>
            </a:r>
            <a:r>
              <a:rPr lang="ko-KR" altLang="en-US" dirty="0" err="1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편마비임</a:t>
            </a:r>
            <a:r>
              <a:rPr lang="ko-KR" altLang="en-US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 에도 낯 시간 동안 스스로 대소변을 해결하고 애를 쓰지만 그게 마음처럼 되지 않는다</a:t>
            </a:r>
            <a:r>
              <a:rPr lang="en-US" altLang="ko-KR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. </a:t>
            </a:r>
          </a:p>
          <a:p>
            <a:r>
              <a:rPr lang="ko-KR" altLang="en-US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어르신은 밤에 한 두 번 화장실 가는 것이 습관인데</a:t>
            </a:r>
          </a:p>
          <a:p>
            <a:r>
              <a:rPr lang="ko-KR" altLang="en-US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저녁에 종사자가 기저귀를 채우고 거기에 볼일을 보라고 하고는 나타나지를 않는다</a:t>
            </a:r>
            <a:r>
              <a:rPr lang="en-US" altLang="ko-KR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84539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95536" y="1028343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/>
              <a:t/>
            </a:r>
            <a:br>
              <a:rPr lang="en-US" altLang="ko-KR" dirty="0"/>
            </a:br>
            <a:endParaRPr lang="en-US" altLang="ko-KR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23850"/>
            <a:ext cx="8640960" cy="6349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1763688" y="1700808"/>
            <a:ext cx="597666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>
                <a:solidFill>
                  <a:srgbClr val="FF0000"/>
                </a:solidFill>
                <a:latin typeface="HY울릉도B" pitchFamily="18" charset="-127"/>
                <a:ea typeface="HY울릉도B" pitchFamily="18" charset="-127"/>
              </a:rPr>
              <a:t>벌로 독방에 가두다</a:t>
            </a:r>
            <a:endParaRPr lang="ko-KR" altLang="en-US" sz="2800" dirty="0">
              <a:solidFill>
                <a:srgbClr val="FF0000"/>
              </a:solidFill>
              <a:latin typeface="HY울릉도B" pitchFamily="18" charset="-127"/>
              <a:ea typeface="HY울릉도B" pitchFamily="18" charset="-127"/>
            </a:endParaRPr>
          </a:p>
          <a:p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r>
              <a:rPr lang="ko-KR" altLang="en-US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우리 시설에 성격이 괴팍한 한 어르신이 있다</a:t>
            </a:r>
            <a:r>
              <a:rPr lang="en-US" altLang="ko-KR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어르신은 자기 성에 차지 않거나</a:t>
            </a:r>
            <a:r>
              <a:rPr lang="en-US" altLang="ko-KR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조금만 마음에 안 들어도 종사자들한테 욕을 하고 때리기까지 한다</a:t>
            </a:r>
            <a:r>
              <a:rPr lang="en-US" altLang="ko-KR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처음에는 그냥 내버려 두었는데 계속 반복되어서 지금은 그런 일이 벌어질 때 마다 한나절 동안 방에 가두고 나오지 못하게 한다</a:t>
            </a:r>
          </a:p>
        </p:txBody>
      </p:sp>
      <p:sp>
        <p:nvSpPr>
          <p:cNvPr id="5" name="모서리가 둥근 직사각형 4"/>
          <p:cNvSpPr/>
          <p:nvPr/>
        </p:nvSpPr>
        <p:spPr>
          <a:xfrm>
            <a:off x="2375756" y="172995"/>
            <a:ext cx="4392488" cy="1008112"/>
          </a:xfrm>
          <a:prstGeom prst="roundRect">
            <a:avLst/>
          </a:prstGeom>
          <a:solidFill>
            <a:srgbClr val="FEDA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rgbClr val="FF0000"/>
                </a:solidFill>
                <a:latin typeface="HY울릉도B" pitchFamily="18" charset="-127"/>
                <a:ea typeface="HY울릉도B" pitchFamily="18" charset="-127"/>
              </a:rPr>
              <a:t>노인인권침해 사례</a:t>
            </a:r>
          </a:p>
        </p:txBody>
      </p:sp>
    </p:spTree>
    <p:extLst>
      <p:ext uri="{BB962C8B-B14F-4D97-AF65-F5344CB8AC3E}">
        <p14:creationId xmlns:p14="http://schemas.microsoft.com/office/powerpoint/2010/main" val="5353858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56" y="122914"/>
            <a:ext cx="8784976" cy="6489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1403648" y="1340768"/>
            <a:ext cx="648072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b="1" dirty="0">
                <a:latin typeface="HY울릉도B" pitchFamily="18" charset="-127"/>
                <a:ea typeface="HY울릉도B" pitchFamily="18" charset="-127"/>
              </a:rPr>
              <a:t> </a:t>
            </a:r>
            <a:r>
              <a:rPr lang="ko-KR" altLang="en-US" sz="3200" b="1" dirty="0">
                <a:latin typeface="HY울릉도B" pitchFamily="18" charset="-127"/>
                <a:ea typeface="HY울릉도B" pitchFamily="18" charset="-127"/>
              </a:rPr>
              <a:t>노인인권침해 해결방안</a:t>
            </a:r>
            <a:endParaRPr lang="ko-KR" altLang="en-US" sz="3200" dirty="0">
              <a:latin typeface="HY울릉도B" pitchFamily="18" charset="-127"/>
              <a:ea typeface="HY울릉도B" pitchFamily="18" charset="-127"/>
            </a:endParaRPr>
          </a:p>
          <a:p>
            <a:endParaRPr lang="en-US" altLang="ko-KR" sz="20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1)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포괄적 해결방안</a:t>
            </a:r>
          </a:p>
          <a:p>
            <a:endParaRPr lang="en-US" altLang="ko-KR" sz="20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2) </a:t>
            </a:r>
            <a:r>
              <a:rPr lang="ko-KR" altLang="en-US" sz="2000" dirty="0" err="1">
                <a:latin typeface="HY울릉도B" pitchFamily="18" charset="-127"/>
                <a:ea typeface="HY울릉도B" pitchFamily="18" charset="-127"/>
              </a:rPr>
              <a:t>사회적차원의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 해결방안</a:t>
            </a:r>
          </a:p>
          <a:p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-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홍보와 사회교육을 통한 노인 학대와 인권에 대한 </a:t>
            </a:r>
            <a:endParaRPr lang="en-US" altLang="ko-KR" sz="20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                                                  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인식을 제고한다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.</a:t>
            </a:r>
            <a:endParaRPr lang="ko-KR" altLang="en-US" sz="20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-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노인복지법의 노인 학대 금지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신고의무 및 보호조치</a:t>
            </a:r>
          </a:p>
          <a:p>
            <a:pPr marL="342900" indent="-342900">
              <a:buFontTx/>
              <a:buChar char="-"/>
            </a:pP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노인 학대 및 인권침해 피해자에 대한 보건의료</a:t>
            </a:r>
            <a:endParaRPr lang="en-US" altLang="ko-KR" sz="20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        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서비스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상담 및 치료강화를 위한 의료서비스 </a:t>
            </a:r>
            <a:endParaRPr lang="en-US" altLang="ko-KR" sz="20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           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제공</a:t>
            </a:r>
          </a:p>
        </p:txBody>
      </p:sp>
    </p:spTree>
    <p:extLst>
      <p:ext uri="{BB962C8B-B14F-4D97-AF65-F5344CB8AC3E}">
        <p14:creationId xmlns:p14="http://schemas.microsoft.com/office/powerpoint/2010/main" val="38191104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356" y="260646"/>
            <a:ext cx="7739296" cy="1906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1979712" y="814009"/>
            <a:ext cx="4902298" cy="79991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dirty="0">
                <a:solidFill>
                  <a:srgbClr val="FF0000"/>
                </a:solidFill>
                <a:latin typeface="HY울릉도B" pitchFamily="18" charset="-127"/>
                <a:ea typeface="HY울릉도B" pitchFamily="18" charset="-127"/>
              </a:rPr>
              <a:t>     시설 생활노인 권리선언</a:t>
            </a:r>
          </a:p>
        </p:txBody>
      </p:sp>
      <p:sp>
        <p:nvSpPr>
          <p:cNvPr id="6" name="모서리가 둥근 직사각형 5"/>
          <p:cNvSpPr/>
          <p:nvPr/>
        </p:nvSpPr>
        <p:spPr>
          <a:xfrm>
            <a:off x="379891" y="2176433"/>
            <a:ext cx="8424936" cy="302433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 노인복지시설 생활노인은 대한민국 국민으로서 그리고 후</a:t>
            </a:r>
            <a:endParaRPr lang="en-US" altLang="ko-KR" sz="2400" dirty="0">
              <a:solidFill>
                <a:srgbClr val="7030A0"/>
              </a:solidFill>
              <a:latin typeface="HY울릉도B" pitchFamily="18" charset="-127"/>
              <a:ea typeface="HY울릉도B" pitchFamily="18" charset="-127"/>
            </a:endParaRPr>
          </a:p>
          <a:p>
            <a:r>
              <a:rPr lang="ko-KR" altLang="en-US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손의 양육과 국가 및 사회의 발전에 기여하여 온 자로서 헌법과 법률에 정한 기본적 권리와 안정된 생활을 보장받을 권리를 지니고 있다</a:t>
            </a:r>
            <a:r>
              <a:rPr lang="en-US" altLang="ko-KR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.</a:t>
            </a:r>
          </a:p>
          <a:p>
            <a:r>
              <a:rPr lang="ko-KR" altLang="en-US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노인복지시설 생활노인은 다음과 같은 기본적 권리를 가지며 어떠한 이유로도 권리의 침해를 받아서는 안 되며</a:t>
            </a:r>
            <a:r>
              <a:rPr lang="en-US" altLang="ko-KR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국가와 시설은 생활노인이 인권을 보호하고 삶의 질을 향상시키기 위하여 최선의 노력을 기울여야 한다</a:t>
            </a:r>
            <a:r>
              <a:rPr lang="en-US" altLang="ko-KR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.</a:t>
            </a:r>
            <a:endParaRPr lang="ko-KR" altLang="en-US" sz="2400" dirty="0">
              <a:solidFill>
                <a:srgbClr val="7030A0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044" y="4869160"/>
            <a:ext cx="2559594" cy="1715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68382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 rot="16200000">
            <a:off x="2562777" y="-876379"/>
            <a:ext cx="4062651" cy="864096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* 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존경과 존엄한 존재로 대우받고</a:t>
            </a:r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차별</a:t>
            </a:r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착취</a:t>
            </a:r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,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학대</a:t>
            </a:r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,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방임을 받지 않고 생활할 수 </a:t>
            </a:r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     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있는 권리</a:t>
            </a:r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* 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개인적 욕구 에 상응하는 질 높은 수발</a:t>
            </a:r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(</a:t>
            </a:r>
            <a:r>
              <a:rPr lang="ko-KR" altLang="en-US" dirty="0" err="1">
                <a:latin typeface="HY울릉도B" pitchFamily="18" charset="-127"/>
                <a:ea typeface="HY울릉도B" pitchFamily="18" charset="-127"/>
              </a:rPr>
              <a:t>케어</a:t>
            </a:r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)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과 서비스를 요구하고 제공받을 권리</a:t>
            </a:r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* 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안전하고 가정과 같은 환경에서 생활할 권리</a:t>
            </a:r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* 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시설 내 외부 활동에 신체적 구속을 받지 않을 권리</a:t>
            </a:r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* 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개인적 사생활과 비밀 보장에 대한 권리</a:t>
            </a:r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* 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우편</a:t>
            </a:r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전화 등 개인적 통신을 주고받을 권리</a:t>
            </a:r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* 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정치적</a:t>
            </a:r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,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 문화적</a:t>
            </a:r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종교적 활동에 제약을 받지 않고 자유롭게 참여</a:t>
            </a:r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 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할 권리</a:t>
            </a:r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* 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개인소유 재산과 소유물을 스스로 관리할 권리</a:t>
            </a:r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*  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비난이나 제약을 받지 않고 시설운영과 서비스에 대한 개인적 견해와 불평을 </a:t>
            </a:r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      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표현하고 이의 해결을 요구할 권리</a:t>
            </a:r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* 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시설 내 외부에서 개인적 활동</a:t>
            </a:r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단체 및 사회적 관계에 참여할 권리</a:t>
            </a:r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* 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시설 입</a:t>
            </a:r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dirty="0" err="1">
                <a:latin typeface="HY울릉도B" pitchFamily="18" charset="-127"/>
                <a:ea typeface="HY울릉도B" pitchFamily="18" charset="-127"/>
              </a:rPr>
              <a:t>퇴소</a:t>
            </a:r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일상생활</a:t>
            </a:r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서비스 이용</a:t>
            </a:r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제반 시설활동 참여 등 개인의 삶에 영향</a:t>
            </a:r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dirty="0">
                <a:latin typeface="HY울릉도B" pitchFamily="18" charset="-127"/>
                <a:ea typeface="HY울릉도B" pitchFamily="18" charset="-127"/>
              </a:rPr>
              <a:t>     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을 미치는 모든 부분에서 정보에 접근하고 자기결정권을 행사할 권리</a:t>
            </a:r>
          </a:p>
        </p:txBody>
      </p:sp>
      <p:sp>
        <p:nvSpPr>
          <p:cNvPr id="34" name="모서리가 둥근 직사각형 33"/>
          <p:cNvSpPr/>
          <p:nvPr/>
        </p:nvSpPr>
        <p:spPr>
          <a:xfrm>
            <a:off x="1259632" y="240576"/>
            <a:ext cx="5544616" cy="79991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dirty="0">
                <a:solidFill>
                  <a:srgbClr val="FF0000"/>
                </a:solidFill>
                <a:latin typeface="HY울릉도B" pitchFamily="18" charset="-127"/>
                <a:ea typeface="HY울릉도B" pitchFamily="18" charset="-127"/>
              </a:rPr>
              <a:t>     시설 생활노인 권리선언</a:t>
            </a:r>
          </a:p>
        </p:txBody>
      </p:sp>
    </p:spTree>
    <p:extLst>
      <p:ext uri="{BB962C8B-B14F-4D97-AF65-F5344CB8AC3E}">
        <p14:creationId xmlns:p14="http://schemas.microsoft.com/office/powerpoint/2010/main" val="3964597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 rot="-5400000">
            <a:off x="3239416" y="-643768"/>
            <a:ext cx="74612" cy="4533900"/>
          </a:xfrm>
          <a:prstGeom prst="rect">
            <a:avLst/>
          </a:prstGeom>
          <a:gradFill rotWithShape="0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kumimoji="0"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Line 13"/>
          <p:cNvSpPr>
            <a:spLocks noChangeShapeType="1"/>
          </p:cNvSpPr>
          <p:nvPr/>
        </p:nvSpPr>
        <p:spPr bwMode="auto">
          <a:xfrm>
            <a:off x="2233908" y="433748"/>
            <a:ext cx="0" cy="57150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 dirty="0"/>
          </a:p>
        </p:txBody>
      </p:sp>
      <p:grpSp>
        <p:nvGrpSpPr>
          <p:cNvPr id="7" name="그룹 38"/>
          <p:cNvGrpSpPr>
            <a:grpSpLocks/>
          </p:cNvGrpSpPr>
          <p:nvPr/>
        </p:nvGrpSpPr>
        <p:grpSpPr bwMode="auto">
          <a:xfrm>
            <a:off x="2428860" y="2285992"/>
            <a:ext cx="6429784" cy="3786214"/>
            <a:chOff x="2357422" y="3071810"/>
            <a:chExt cx="6273837" cy="2357454"/>
          </a:xfrm>
        </p:grpSpPr>
        <p:sp>
          <p:nvSpPr>
            <p:cNvPr id="8" name="자유형 7"/>
            <p:cNvSpPr/>
            <p:nvPr/>
          </p:nvSpPr>
          <p:spPr>
            <a:xfrm>
              <a:off x="2357422" y="3143248"/>
              <a:ext cx="655637" cy="2286016"/>
            </a:xfrm>
            <a:custGeom>
              <a:avLst/>
              <a:gdLst>
                <a:gd name="connsiteX0" fmla="*/ 655092 w 655092"/>
                <a:gd name="connsiteY0" fmla="*/ 0 h 1596788"/>
                <a:gd name="connsiteX1" fmla="*/ 0 w 655092"/>
                <a:gd name="connsiteY1" fmla="*/ 0 h 1596788"/>
                <a:gd name="connsiteX2" fmla="*/ 0 w 655092"/>
                <a:gd name="connsiteY2" fmla="*/ 1596788 h 1596788"/>
                <a:gd name="connsiteX3" fmla="*/ 532262 w 655092"/>
                <a:gd name="connsiteY3" fmla="*/ 1596788 h 1596788"/>
                <a:gd name="connsiteX4" fmla="*/ 641444 w 655092"/>
                <a:gd name="connsiteY4" fmla="*/ 1596788 h 1596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092" h="1596788">
                  <a:moveTo>
                    <a:pt x="655092" y="0"/>
                  </a:moveTo>
                  <a:lnTo>
                    <a:pt x="0" y="0"/>
                  </a:lnTo>
                  <a:lnTo>
                    <a:pt x="0" y="1596788"/>
                  </a:lnTo>
                  <a:lnTo>
                    <a:pt x="532262" y="1596788"/>
                  </a:lnTo>
                  <a:lnTo>
                    <a:pt x="641444" y="1596788"/>
                  </a:lnTo>
                </a:path>
              </a:pathLst>
            </a:custGeom>
            <a:ln w="88900">
              <a:solidFill>
                <a:schemeClr val="tx2">
                  <a:lumMod val="40000"/>
                  <a:lumOff val="60000"/>
                </a:schemeClr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9" name="자유형 8"/>
            <p:cNvSpPr/>
            <p:nvPr/>
          </p:nvSpPr>
          <p:spPr>
            <a:xfrm flipH="1">
              <a:off x="7929584" y="3071810"/>
              <a:ext cx="701675" cy="2286016"/>
            </a:xfrm>
            <a:custGeom>
              <a:avLst/>
              <a:gdLst>
                <a:gd name="connsiteX0" fmla="*/ 655092 w 655092"/>
                <a:gd name="connsiteY0" fmla="*/ 0 h 1596788"/>
                <a:gd name="connsiteX1" fmla="*/ 0 w 655092"/>
                <a:gd name="connsiteY1" fmla="*/ 0 h 1596788"/>
                <a:gd name="connsiteX2" fmla="*/ 0 w 655092"/>
                <a:gd name="connsiteY2" fmla="*/ 1596788 h 1596788"/>
                <a:gd name="connsiteX3" fmla="*/ 532262 w 655092"/>
                <a:gd name="connsiteY3" fmla="*/ 1596788 h 1596788"/>
                <a:gd name="connsiteX4" fmla="*/ 641444 w 655092"/>
                <a:gd name="connsiteY4" fmla="*/ 1596788 h 15967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092" h="1596788">
                  <a:moveTo>
                    <a:pt x="655092" y="0"/>
                  </a:moveTo>
                  <a:lnTo>
                    <a:pt x="0" y="0"/>
                  </a:lnTo>
                  <a:lnTo>
                    <a:pt x="0" y="1596788"/>
                  </a:lnTo>
                  <a:lnTo>
                    <a:pt x="532262" y="1596788"/>
                  </a:lnTo>
                  <a:lnTo>
                    <a:pt x="641444" y="1596788"/>
                  </a:lnTo>
                </a:path>
              </a:pathLst>
            </a:custGeom>
            <a:ln w="88900">
              <a:solidFill>
                <a:schemeClr val="tx2">
                  <a:lumMod val="40000"/>
                  <a:lumOff val="60000"/>
                </a:schemeClr>
              </a:solidFill>
            </a:ln>
            <a:effectLst>
              <a:reflection blurRad="6350" stA="52000" endA="300" endPos="35000" dir="5400000" sy="-100000" algn="bl" rotWithShape="0"/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>
                <a:latin typeface="나눔고딕" pitchFamily="50" charset="-127"/>
                <a:ea typeface="나눔고딕" pitchFamily="50" charset="-127"/>
              </a:endParaRPr>
            </a:p>
          </p:txBody>
        </p:sp>
      </p:grpSp>
      <p:sp>
        <p:nvSpPr>
          <p:cNvPr id="10" name="Rectangle 4"/>
          <p:cNvSpPr>
            <a:spLocks noChangeArrowheads="1"/>
          </p:cNvSpPr>
          <p:nvPr/>
        </p:nvSpPr>
        <p:spPr bwMode="auto">
          <a:xfrm rot="-5400000">
            <a:off x="2616964" y="97624"/>
            <a:ext cx="14288" cy="4533900"/>
          </a:xfrm>
          <a:prstGeom prst="rect">
            <a:avLst/>
          </a:prstGeom>
          <a:gradFill rotWithShape="0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kumimoji="0"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1" name="그림 21" descr="3915514724_aa42f664ab_o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143248"/>
            <a:ext cx="1928813" cy="2411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2643174" y="2643182"/>
            <a:ext cx="6000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/>
          </a:p>
        </p:txBody>
      </p:sp>
      <p:grpSp>
        <p:nvGrpSpPr>
          <p:cNvPr id="13" name="그룹 27"/>
          <p:cNvGrpSpPr>
            <a:grpSpLocks/>
          </p:cNvGrpSpPr>
          <p:nvPr/>
        </p:nvGrpSpPr>
        <p:grpSpPr bwMode="auto">
          <a:xfrm>
            <a:off x="2500298" y="2643182"/>
            <a:ext cx="6000778" cy="1754326"/>
            <a:chOff x="2571750" y="3286125"/>
            <a:chExt cx="6000778" cy="1754326"/>
          </a:xfrm>
        </p:grpSpPr>
        <p:sp>
          <p:nvSpPr>
            <p:cNvPr id="14" name="TextBox 31"/>
            <p:cNvSpPr txBox="1">
              <a:spLocks noChangeArrowheads="1"/>
            </p:cNvSpPr>
            <p:nvPr/>
          </p:nvSpPr>
          <p:spPr bwMode="auto">
            <a:xfrm>
              <a:off x="2571750" y="3286125"/>
              <a:ext cx="6000778" cy="1754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ko-KR" altLang="en-US" dirty="0"/>
                <a:t> </a:t>
              </a:r>
              <a:endParaRPr lang="en-US" altLang="ko-KR" dirty="0"/>
            </a:p>
            <a:p>
              <a:r>
                <a:rPr lang="en-US" altLang="ko-KR" b="1" dirty="0">
                  <a:latin typeface="-윤고딕310" pitchFamily="18" charset="-127"/>
                  <a:ea typeface="-윤고딕310" pitchFamily="18" charset="-127"/>
                </a:rPr>
                <a:t>       </a:t>
              </a:r>
            </a:p>
            <a:p>
              <a:r>
                <a:rPr lang="en-US" altLang="ko-KR" b="1" dirty="0">
                  <a:latin typeface="-윤고딕310" pitchFamily="18" charset="-127"/>
                  <a:ea typeface="-윤고딕310" pitchFamily="18" charset="-127"/>
                </a:rPr>
                <a:t>      </a:t>
              </a:r>
            </a:p>
            <a:p>
              <a:r>
                <a:rPr lang="ko-KR" altLang="en-US" b="1" dirty="0">
                  <a:latin typeface="-윤고딕310" pitchFamily="18" charset="-127"/>
                  <a:ea typeface="-윤고딕310" pitchFamily="18" charset="-127"/>
                </a:rPr>
                <a:t> </a:t>
              </a:r>
              <a:endParaRPr lang="en-US" altLang="ko-KR" b="1" dirty="0">
                <a:latin typeface="-윤고딕310" pitchFamily="18" charset="-127"/>
                <a:ea typeface="-윤고딕310" pitchFamily="18" charset="-127"/>
              </a:endParaRPr>
            </a:p>
            <a:p>
              <a:endParaRPr lang="en-US" altLang="ko-KR" dirty="0">
                <a:latin typeface="-윤고딕310" pitchFamily="18" charset="-127"/>
                <a:ea typeface="-윤고딕310" pitchFamily="18" charset="-127"/>
              </a:endParaRPr>
            </a:p>
            <a:p>
              <a:r>
                <a:rPr lang="en-US" altLang="ko-KR" dirty="0">
                  <a:latin typeface="-윤고딕310" pitchFamily="18" charset="-127"/>
                  <a:ea typeface="-윤고딕310" pitchFamily="18" charset="-127"/>
                </a:rPr>
                <a:t>      </a:t>
              </a:r>
            </a:p>
          </p:txBody>
        </p:sp>
        <p:sp>
          <p:nvSpPr>
            <p:cNvPr id="15" name="정육면체 14"/>
            <p:cNvSpPr/>
            <p:nvPr/>
          </p:nvSpPr>
          <p:spPr bwMode="auto">
            <a:xfrm>
              <a:off x="2714612" y="3357562"/>
              <a:ext cx="285750" cy="285847"/>
            </a:xfrm>
            <a:prstGeom prst="cube">
              <a:avLst/>
            </a:prstGeom>
            <a:gradFill flip="none" rotWithShape="1">
              <a:gsLst>
                <a:gs pos="0">
                  <a:srgbClr val="0070C0">
                    <a:shade val="30000"/>
                    <a:satMod val="115000"/>
                  </a:srgbClr>
                </a:gs>
                <a:gs pos="50000">
                  <a:srgbClr val="0070C0">
                    <a:shade val="67500"/>
                    <a:satMod val="115000"/>
                  </a:srgbClr>
                </a:gs>
                <a:gs pos="100000">
                  <a:srgbClr val="0070C0">
                    <a:shade val="100000"/>
                    <a:satMod val="115000"/>
                  </a:srgbClr>
                </a:gs>
              </a:gsLst>
              <a:lin ang="13500000" scaled="1"/>
              <a:tileRect/>
            </a:gradFill>
            <a:ln>
              <a:noFill/>
            </a:ln>
            <a:effectLst>
              <a:reflection blurRad="6350" stA="50000" endA="300" endPos="55500" dist="1016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</p:grpSp>
      <p:sp>
        <p:nvSpPr>
          <p:cNvPr id="16" name="Rectangle 32"/>
          <p:cNvSpPr txBox="1">
            <a:spLocks noChangeArrowheads="1"/>
          </p:cNvSpPr>
          <p:nvPr/>
        </p:nvSpPr>
        <p:spPr>
          <a:xfrm>
            <a:off x="2555776" y="620688"/>
            <a:ext cx="5192734" cy="685800"/>
          </a:xfrm>
          <a:prstGeom prst="rect">
            <a:avLst/>
          </a:prstGeo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3600" b="1" dirty="0">
                <a:solidFill>
                  <a:schemeClr val="accent2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  <a:cs typeface="+mj-cs"/>
              </a:rPr>
              <a:t>목차</a:t>
            </a:r>
            <a:r>
              <a:rPr kumimoji="0" lang="ko-KR" altLang="en-US" sz="3600" b="1" dirty="0">
                <a:solidFill>
                  <a:schemeClr val="accent2">
                    <a:lumMod val="75000"/>
                  </a:schemeClr>
                </a:solidFill>
                <a:latin typeface="HY울릉도B" pitchFamily="18" charset="-127"/>
                <a:ea typeface="HY울릉도B" pitchFamily="18" charset="-127"/>
                <a:cs typeface="+mj-cs"/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55388" y="2669052"/>
            <a:ext cx="4643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노인인권  교육</a:t>
            </a:r>
          </a:p>
        </p:txBody>
      </p:sp>
      <p:grpSp>
        <p:nvGrpSpPr>
          <p:cNvPr id="19" name="그룹 27"/>
          <p:cNvGrpSpPr>
            <a:grpSpLocks/>
          </p:cNvGrpSpPr>
          <p:nvPr/>
        </p:nvGrpSpPr>
        <p:grpSpPr bwMode="auto">
          <a:xfrm>
            <a:off x="2643160" y="3214685"/>
            <a:ext cx="285764" cy="2500426"/>
            <a:chOff x="2714612" y="3357562"/>
            <a:chExt cx="285764" cy="2500426"/>
          </a:xfrm>
        </p:grpSpPr>
        <p:sp>
          <p:nvSpPr>
            <p:cNvPr id="21" name="정육면체 20"/>
            <p:cNvSpPr/>
            <p:nvPr/>
          </p:nvSpPr>
          <p:spPr bwMode="auto">
            <a:xfrm>
              <a:off x="2714612" y="3357562"/>
              <a:ext cx="285750" cy="285847"/>
            </a:xfrm>
            <a:prstGeom prst="cube">
              <a:avLst/>
            </a:prstGeom>
            <a:gradFill flip="none" rotWithShape="1">
              <a:gsLst>
                <a:gs pos="0">
                  <a:srgbClr val="0070C0">
                    <a:shade val="30000"/>
                    <a:satMod val="115000"/>
                  </a:srgbClr>
                </a:gs>
                <a:gs pos="50000">
                  <a:srgbClr val="0070C0">
                    <a:shade val="67500"/>
                    <a:satMod val="115000"/>
                  </a:srgbClr>
                </a:gs>
                <a:gs pos="100000">
                  <a:srgbClr val="0070C0">
                    <a:shade val="100000"/>
                    <a:satMod val="115000"/>
                  </a:srgbClr>
                </a:gs>
              </a:gsLst>
              <a:lin ang="13500000" scaled="1"/>
              <a:tileRect/>
            </a:gradFill>
            <a:ln>
              <a:noFill/>
            </a:ln>
            <a:effectLst>
              <a:reflection blurRad="6350" stA="50000" endA="300" endPos="55500" dist="1016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  <p:sp>
          <p:nvSpPr>
            <p:cNvPr id="27" name="정육면체 26"/>
            <p:cNvSpPr/>
            <p:nvPr/>
          </p:nvSpPr>
          <p:spPr bwMode="auto">
            <a:xfrm>
              <a:off x="2714626" y="4429133"/>
              <a:ext cx="285750" cy="285847"/>
            </a:xfrm>
            <a:prstGeom prst="cube">
              <a:avLst/>
            </a:prstGeom>
            <a:gradFill flip="none" rotWithShape="1">
              <a:gsLst>
                <a:gs pos="0">
                  <a:srgbClr val="0070C0">
                    <a:shade val="30000"/>
                    <a:satMod val="115000"/>
                  </a:srgbClr>
                </a:gs>
                <a:gs pos="50000">
                  <a:srgbClr val="0070C0">
                    <a:shade val="67500"/>
                    <a:satMod val="115000"/>
                  </a:srgbClr>
                </a:gs>
                <a:gs pos="100000">
                  <a:srgbClr val="0070C0">
                    <a:shade val="100000"/>
                    <a:satMod val="115000"/>
                  </a:srgbClr>
                </a:gs>
              </a:gsLst>
              <a:lin ang="13500000" scaled="1"/>
              <a:tileRect/>
            </a:gradFill>
            <a:ln>
              <a:noFill/>
            </a:ln>
            <a:effectLst>
              <a:reflection blurRad="6350" stA="50000" endA="300" endPos="55500" dist="1016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  <p:sp>
          <p:nvSpPr>
            <p:cNvPr id="29" name="정육면체 28"/>
            <p:cNvSpPr/>
            <p:nvPr/>
          </p:nvSpPr>
          <p:spPr bwMode="auto">
            <a:xfrm>
              <a:off x="2714626" y="5072075"/>
              <a:ext cx="285750" cy="285847"/>
            </a:xfrm>
            <a:prstGeom prst="cube">
              <a:avLst/>
            </a:prstGeom>
            <a:gradFill flip="none" rotWithShape="1">
              <a:gsLst>
                <a:gs pos="0">
                  <a:srgbClr val="0070C0">
                    <a:shade val="30000"/>
                    <a:satMod val="115000"/>
                  </a:srgbClr>
                </a:gs>
                <a:gs pos="50000">
                  <a:srgbClr val="0070C0">
                    <a:shade val="67500"/>
                    <a:satMod val="115000"/>
                  </a:srgbClr>
                </a:gs>
                <a:gs pos="100000">
                  <a:srgbClr val="0070C0">
                    <a:shade val="100000"/>
                    <a:satMod val="115000"/>
                  </a:srgbClr>
                </a:gs>
              </a:gsLst>
              <a:lin ang="13500000" scaled="1"/>
              <a:tileRect/>
            </a:gradFill>
            <a:ln>
              <a:noFill/>
            </a:ln>
            <a:effectLst>
              <a:reflection blurRad="6350" stA="50000" endA="300" endPos="55500" dist="1016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  <p:sp>
          <p:nvSpPr>
            <p:cNvPr id="31" name="정육면체 30"/>
            <p:cNvSpPr/>
            <p:nvPr/>
          </p:nvSpPr>
          <p:spPr bwMode="auto">
            <a:xfrm>
              <a:off x="2714626" y="5572141"/>
              <a:ext cx="285750" cy="285847"/>
            </a:xfrm>
            <a:prstGeom prst="cube">
              <a:avLst/>
            </a:prstGeom>
            <a:gradFill flip="none" rotWithShape="1">
              <a:gsLst>
                <a:gs pos="0">
                  <a:srgbClr val="0070C0">
                    <a:shade val="30000"/>
                    <a:satMod val="115000"/>
                  </a:srgbClr>
                </a:gs>
                <a:gs pos="50000">
                  <a:srgbClr val="0070C0">
                    <a:shade val="67500"/>
                    <a:satMod val="115000"/>
                  </a:srgbClr>
                </a:gs>
                <a:gs pos="100000">
                  <a:srgbClr val="0070C0">
                    <a:shade val="100000"/>
                    <a:satMod val="115000"/>
                  </a:srgbClr>
                </a:gs>
              </a:gsLst>
              <a:lin ang="13500000" scaled="1"/>
              <a:tileRect/>
            </a:gradFill>
            <a:ln>
              <a:noFill/>
            </a:ln>
            <a:effectLst>
              <a:reflection blurRad="6350" stA="50000" endA="300" endPos="55500" dist="1016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3045773" y="3172942"/>
            <a:ext cx="4643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노인학대행위</a:t>
            </a:r>
          </a:p>
        </p:txBody>
      </p:sp>
      <p:grpSp>
        <p:nvGrpSpPr>
          <p:cNvPr id="23" name="그룹 27"/>
          <p:cNvGrpSpPr>
            <a:grpSpLocks/>
          </p:cNvGrpSpPr>
          <p:nvPr/>
        </p:nvGrpSpPr>
        <p:grpSpPr bwMode="auto">
          <a:xfrm>
            <a:off x="2500298" y="3643314"/>
            <a:ext cx="6000778" cy="1754326"/>
            <a:chOff x="2571750" y="3286125"/>
            <a:chExt cx="6000778" cy="1754326"/>
          </a:xfrm>
        </p:grpSpPr>
        <p:sp>
          <p:nvSpPr>
            <p:cNvPr id="24" name="TextBox 31"/>
            <p:cNvSpPr txBox="1">
              <a:spLocks noChangeArrowheads="1"/>
            </p:cNvSpPr>
            <p:nvPr/>
          </p:nvSpPr>
          <p:spPr bwMode="auto">
            <a:xfrm>
              <a:off x="2571750" y="3286125"/>
              <a:ext cx="6000778" cy="17543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ko-KR" altLang="en-US" dirty="0"/>
                <a:t> </a:t>
              </a:r>
              <a:endParaRPr lang="en-US" altLang="ko-KR" dirty="0"/>
            </a:p>
            <a:p>
              <a:r>
                <a:rPr lang="en-US" altLang="ko-KR" b="1" dirty="0">
                  <a:latin typeface="-윤고딕310" pitchFamily="18" charset="-127"/>
                  <a:ea typeface="-윤고딕310" pitchFamily="18" charset="-127"/>
                </a:rPr>
                <a:t>       </a:t>
              </a:r>
            </a:p>
            <a:p>
              <a:r>
                <a:rPr lang="en-US" altLang="ko-KR" b="1" dirty="0">
                  <a:latin typeface="-윤고딕310" pitchFamily="18" charset="-127"/>
                  <a:ea typeface="-윤고딕310" pitchFamily="18" charset="-127"/>
                </a:rPr>
                <a:t>      </a:t>
              </a:r>
            </a:p>
            <a:p>
              <a:r>
                <a:rPr lang="ko-KR" altLang="en-US" b="1" dirty="0">
                  <a:latin typeface="-윤고딕310" pitchFamily="18" charset="-127"/>
                  <a:ea typeface="-윤고딕310" pitchFamily="18" charset="-127"/>
                </a:rPr>
                <a:t> </a:t>
              </a:r>
              <a:endParaRPr lang="en-US" altLang="ko-KR" b="1" dirty="0">
                <a:latin typeface="-윤고딕310" pitchFamily="18" charset="-127"/>
                <a:ea typeface="-윤고딕310" pitchFamily="18" charset="-127"/>
              </a:endParaRPr>
            </a:p>
            <a:p>
              <a:endParaRPr lang="en-US" altLang="ko-KR" dirty="0">
                <a:latin typeface="-윤고딕310" pitchFamily="18" charset="-127"/>
                <a:ea typeface="-윤고딕310" pitchFamily="18" charset="-127"/>
              </a:endParaRPr>
            </a:p>
            <a:p>
              <a:r>
                <a:rPr lang="en-US" altLang="ko-KR" dirty="0">
                  <a:latin typeface="-윤고딕310" pitchFamily="18" charset="-127"/>
                  <a:ea typeface="-윤고딕310" pitchFamily="18" charset="-127"/>
                </a:rPr>
                <a:t>      </a:t>
              </a:r>
            </a:p>
          </p:txBody>
        </p:sp>
        <p:sp>
          <p:nvSpPr>
            <p:cNvPr id="25" name="정육면체 24"/>
            <p:cNvSpPr/>
            <p:nvPr/>
          </p:nvSpPr>
          <p:spPr bwMode="auto">
            <a:xfrm>
              <a:off x="2714612" y="3357562"/>
              <a:ext cx="285750" cy="285847"/>
            </a:xfrm>
            <a:prstGeom prst="cube">
              <a:avLst/>
            </a:prstGeom>
            <a:gradFill flip="none" rotWithShape="1">
              <a:gsLst>
                <a:gs pos="0">
                  <a:srgbClr val="0070C0">
                    <a:shade val="30000"/>
                    <a:satMod val="115000"/>
                  </a:srgbClr>
                </a:gs>
                <a:gs pos="50000">
                  <a:srgbClr val="0070C0">
                    <a:shade val="67500"/>
                    <a:satMod val="115000"/>
                  </a:srgbClr>
                </a:gs>
                <a:gs pos="100000">
                  <a:srgbClr val="0070C0">
                    <a:shade val="100000"/>
                    <a:satMod val="115000"/>
                  </a:srgbClr>
                </a:gs>
              </a:gsLst>
              <a:lin ang="13500000" scaled="1"/>
              <a:tileRect/>
            </a:gradFill>
            <a:ln>
              <a:noFill/>
            </a:ln>
            <a:effectLst>
              <a:reflection blurRad="6350" stA="50000" endA="300" endPos="55500" dist="1016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kumimoji="0" lang="ko-KR" altLang="en-US" dirty="0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3000364" y="3714752"/>
            <a:ext cx="4643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노인학대의 유형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000364" y="4286256"/>
            <a:ext cx="4643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노인학대에 대한 이해 및 예방방법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000364" y="4929198"/>
            <a:ext cx="4643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시설 및 종사자 조치사항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000364" y="5429264"/>
            <a:ext cx="4643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>
                <a:latin typeface="HY울릉도B" pitchFamily="18" charset="-127"/>
                <a:ea typeface="HY울릉도B" pitchFamily="18" charset="-127"/>
              </a:rPr>
              <a:t>노인학대 신고방법 및 절차</a:t>
            </a:r>
            <a:endParaRPr lang="ko-KR" altLang="en-US" dirty="0">
              <a:latin typeface="HY울릉도B" pitchFamily="18" charset="-127"/>
              <a:ea typeface="HY울릉도B" pitchFamily="18" charset="-127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96404"/>
            <a:ext cx="8064896" cy="1919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모서리가 둥근 직사각형 4"/>
          <p:cNvSpPr/>
          <p:nvPr/>
        </p:nvSpPr>
        <p:spPr>
          <a:xfrm>
            <a:off x="1757934" y="809043"/>
            <a:ext cx="4902298" cy="79991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dirty="0">
                <a:solidFill>
                  <a:srgbClr val="FF0000"/>
                </a:solidFill>
                <a:latin typeface="HY울릉도B" pitchFamily="18" charset="-127"/>
                <a:ea typeface="HY울릉도B" pitchFamily="18" charset="-127"/>
              </a:rPr>
              <a:t>     시설 생활노인 권리보호</a:t>
            </a:r>
            <a:endParaRPr lang="en-US" altLang="ko-KR" sz="2800" dirty="0">
              <a:solidFill>
                <a:srgbClr val="FF0000"/>
              </a:solidFill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2800" dirty="0">
                <a:solidFill>
                  <a:srgbClr val="FF0000"/>
                </a:solidFill>
                <a:latin typeface="HY울릉도B" pitchFamily="18" charset="-127"/>
                <a:ea typeface="HY울릉도B" pitchFamily="18" charset="-127"/>
              </a:rPr>
              <a:t>      </a:t>
            </a:r>
            <a:r>
              <a:rPr lang="ko-KR" altLang="en-US" sz="2800" dirty="0">
                <a:solidFill>
                  <a:srgbClr val="FF0000"/>
                </a:solidFill>
                <a:latin typeface="HY울릉도B" pitchFamily="18" charset="-127"/>
                <a:ea typeface="HY울릉도B" pitchFamily="18" charset="-127"/>
              </a:rPr>
              <a:t> 를 위한 윤리강령</a:t>
            </a:r>
          </a:p>
        </p:txBody>
      </p:sp>
      <p:sp>
        <p:nvSpPr>
          <p:cNvPr id="6" name="모서리가 둥근 직사각형 5"/>
          <p:cNvSpPr/>
          <p:nvPr/>
        </p:nvSpPr>
        <p:spPr>
          <a:xfrm>
            <a:off x="395536" y="2420888"/>
            <a:ext cx="8424936" cy="302433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 </a:t>
            </a:r>
            <a:r>
              <a:rPr lang="en-US" altLang="ko-KR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 </a:t>
            </a:r>
            <a:r>
              <a:rPr lang="ko-KR" altLang="en-US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시설 운영자</a:t>
            </a:r>
            <a:r>
              <a:rPr lang="en-US" altLang="ko-KR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종사자</a:t>
            </a:r>
            <a:r>
              <a:rPr lang="en-US" altLang="ko-KR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동료 생활노인</a:t>
            </a:r>
            <a:r>
              <a:rPr lang="en-US" altLang="ko-KR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가족</a:t>
            </a:r>
            <a:r>
              <a:rPr lang="en-US" altLang="ko-KR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지역사회 등</a:t>
            </a:r>
            <a:endParaRPr lang="en-US" altLang="ko-KR" sz="2400" dirty="0">
              <a:solidFill>
                <a:srgbClr val="7030A0"/>
              </a:solidFill>
              <a:latin typeface="HY울릉도B" pitchFamily="18" charset="-127"/>
              <a:ea typeface="HY울릉도B" pitchFamily="18" charset="-127"/>
            </a:endParaRPr>
          </a:p>
          <a:p>
            <a:r>
              <a:rPr lang="ko-KR" altLang="en-US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노인복지시설에서의 보호서비스와 관련된 모든 자는 </a:t>
            </a:r>
            <a:endParaRPr lang="en-US" altLang="ko-KR" sz="2400" dirty="0">
              <a:solidFill>
                <a:srgbClr val="7030A0"/>
              </a:solidFill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2400" dirty="0">
                <a:solidFill>
                  <a:srgbClr val="FF0000"/>
                </a:solidFill>
                <a:latin typeface="HY울릉도B" pitchFamily="18" charset="-127"/>
                <a:ea typeface="HY울릉도B" pitchFamily="18" charset="-127"/>
              </a:rPr>
              <a:t>‘</a:t>
            </a:r>
            <a:r>
              <a:rPr lang="ko-KR" altLang="en-US" sz="2400" dirty="0">
                <a:solidFill>
                  <a:srgbClr val="FF0000"/>
                </a:solidFill>
                <a:latin typeface="HY울릉도B" pitchFamily="18" charset="-127"/>
                <a:ea typeface="HY울릉도B" pitchFamily="18" charset="-127"/>
              </a:rPr>
              <a:t>시설 생활노인이 권리 선언</a:t>
            </a:r>
            <a:r>
              <a:rPr lang="en-US" altLang="ko-KR" sz="2400" dirty="0">
                <a:solidFill>
                  <a:srgbClr val="FF0000"/>
                </a:solidFill>
                <a:latin typeface="HY울릉도B" pitchFamily="18" charset="-127"/>
                <a:ea typeface="HY울릉도B" pitchFamily="18" charset="-127"/>
              </a:rPr>
              <a:t>’</a:t>
            </a:r>
            <a:r>
              <a:rPr lang="ko-KR" altLang="en-US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에 포함된 기본적 권리를 보장하고</a:t>
            </a:r>
            <a:r>
              <a:rPr lang="en-US" altLang="ko-KR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인간다운 생활을 보장하기 위하여 다음과 같이 행동해야 한다</a:t>
            </a:r>
            <a:r>
              <a:rPr lang="en-US" altLang="ko-KR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.</a:t>
            </a:r>
            <a:endParaRPr lang="ko-KR" altLang="en-US" sz="2400" dirty="0">
              <a:solidFill>
                <a:srgbClr val="7030A0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647656"/>
            <a:ext cx="2066541" cy="1589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49413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모서리가 둥근 직사각형 4"/>
          <p:cNvSpPr/>
          <p:nvPr/>
        </p:nvSpPr>
        <p:spPr>
          <a:xfrm>
            <a:off x="179512" y="1232757"/>
            <a:ext cx="8424936" cy="3888432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 </a:t>
            </a:r>
            <a:r>
              <a:rPr lang="en-US" altLang="ko-KR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- </a:t>
            </a:r>
            <a:r>
              <a:rPr lang="ko-KR" altLang="en-US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존엄한 존재로 대우 받을 권리</a:t>
            </a:r>
            <a:endParaRPr lang="en-US" altLang="ko-KR" sz="2400" dirty="0">
              <a:solidFill>
                <a:srgbClr val="7030A0"/>
              </a:solidFill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 - </a:t>
            </a:r>
            <a:r>
              <a:rPr lang="ko-KR" altLang="en-US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질 높은 서비스를 받을 권리</a:t>
            </a:r>
            <a:endParaRPr lang="en-US" altLang="ko-KR" sz="2400" dirty="0">
              <a:solidFill>
                <a:srgbClr val="7030A0"/>
              </a:solidFill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 - </a:t>
            </a:r>
            <a:r>
              <a:rPr lang="ko-KR" altLang="en-US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가정과 같은 환경에서 생활할 권리</a:t>
            </a:r>
            <a:endParaRPr lang="en-US" altLang="ko-KR" sz="2400" dirty="0">
              <a:solidFill>
                <a:srgbClr val="7030A0"/>
              </a:solidFill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 - </a:t>
            </a:r>
            <a:r>
              <a:rPr lang="ko-KR" altLang="en-US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신체적 구속을 받지 않을 권리</a:t>
            </a:r>
            <a:endParaRPr lang="en-US" altLang="ko-KR" sz="2400" dirty="0">
              <a:solidFill>
                <a:srgbClr val="7030A0"/>
              </a:solidFill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 - </a:t>
            </a:r>
            <a:r>
              <a:rPr lang="ko-KR" altLang="en-US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사생활 및 비밀 보장에 대한 권리</a:t>
            </a:r>
            <a:endParaRPr lang="en-US" altLang="ko-KR" sz="2400" dirty="0">
              <a:solidFill>
                <a:srgbClr val="7030A0"/>
              </a:solidFill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 - </a:t>
            </a:r>
            <a:r>
              <a:rPr lang="ko-KR" altLang="en-US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정치</a:t>
            </a:r>
            <a:r>
              <a:rPr lang="en-US" altLang="ko-KR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문화</a:t>
            </a:r>
            <a:r>
              <a:rPr lang="en-US" altLang="ko-KR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종교적 신념이 자유에 대한 권리</a:t>
            </a:r>
            <a:endParaRPr lang="en-US" altLang="ko-KR" sz="2400" dirty="0">
              <a:solidFill>
                <a:srgbClr val="7030A0"/>
              </a:solidFill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 - </a:t>
            </a:r>
            <a:r>
              <a:rPr lang="ko-KR" altLang="en-US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소유재산의 자율적 관리에 대한 권리</a:t>
            </a:r>
            <a:endParaRPr lang="en-US" altLang="ko-KR" sz="2400" dirty="0">
              <a:solidFill>
                <a:srgbClr val="7030A0"/>
              </a:solidFill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 - </a:t>
            </a:r>
            <a:r>
              <a:rPr lang="ko-KR" altLang="en-US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불평의 표현과 해결을 요구할 권리</a:t>
            </a:r>
            <a:endParaRPr lang="en-US" altLang="ko-KR" sz="2400" dirty="0">
              <a:solidFill>
                <a:srgbClr val="7030A0"/>
              </a:solidFill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 - </a:t>
            </a:r>
            <a:r>
              <a:rPr lang="ko-KR" altLang="en-US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시설 내</a:t>
            </a:r>
            <a:r>
              <a:rPr lang="en-US" altLang="ko-KR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. </a:t>
            </a:r>
            <a:r>
              <a:rPr lang="ko-KR" altLang="en-US" sz="2400" dirty="0">
                <a:solidFill>
                  <a:srgbClr val="7030A0"/>
                </a:solidFill>
                <a:latin typeface="HY울릉도B" pitchFamily="18" charset="-127"/>
                <a:ea typeface="HY울릉도B" pitchFamily="18" charset="-127"/>
              </a:rPr>
              <a:t>외부 활동 참여의 자유에 대한 권리</a:t>
            </a:r>
            <a:endParaRPr lang="en-US" altLang="ko-KR" sz="2400" dirty="0">
              <a:solidFill>
                <a:srgbClr val="7030A0"/>
              </a:solidFill>
              <a:latin typeface="HY울릉도B" pitchFamily="18" charset="-127"/>
              <a:ea typeface="HY울릉도B" pitchFamily="18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673" y="260649"/>
            <a:ext cx="3380997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7898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214974"/>
          </a:xfrm>
        </p:spPr>
        <p:txBody>
          <a:bodyPr>
            <a:normAutofit/>
          </a:bodyPr>
          <a:lstStyle/>
          <a:p>
            <a:r>
              <a:rPr lang="ko-KR" altLang="en-US" sz="2400" dirty="0">
                <a:latin typeface="HY울릉도B" pitchFamily="18" charset="-127"/>
                <a:ea typeface="HY울릉도B" pitchFamily="18" charset="-127"/>
              </a:rPr>
              <a:t>노인학대란</a:t>
            </a:r>
            <a:r>
              <a:rPr lang="en-US" altLang="ko-KR" sz="2400" dirty="0">
                <a:latin typeface="HY울릉도B" pitchFamily="18" charset="-127"/>
                <a:ea typeface="HY울릉도B" pitchFamily="18" charset="-127"/>
              </a:rPr>
              <a:t>? (</a:t>
            </a:r>
            <a:r>
              <a:rPr lang="ko-KR" altLang="en-US" sz="2400" dirty="0">
                <a:latin typeface="HY울릉도B" pitchFamily="18" charset="-127"/>
                <a:ea typeface="HY울릉도B" pitchFamily="18" charset="-127"/>
              </a:rPr>
              <a:t>노인복지법 제</a:t>
            </a:r>
            <a:r>
              <a:rPr lang="en-US" altLang="ko-KR" sz="2400" dirty="0">
                <a:latin typeface="HY울릉도B" pitchFamily="18" charset="-127"/>
                <a:ea typeface="HY울릉도B" pitchFamily="18" charset="-127"/>
              </a:rPr>
              <a:t>1</a:t>
            </a:r>
            <a:r>
              <a:rPr lang="ko-KR" altLang="en-US" sz="2400" dirty="0">
                <a:latin typeface="HY울릉도B" pitchFamily="18" charset="-127"/>
                <a:ea typeface="HY울릉도B" pitchFamily="18" charset="-127"/>
              </a:rPr>
              <a:t>조의 </a:t>
            </a:r>
            <a:r>
              <a:rPr lang="en-US" altLang="ko-KR" sz="2400" dirty="0">
                <a:latin typeface="HY울릉도B" pitchFamily="18" charset="-127"/>
                <a:ea typeface="HY울릉도B" pitchFamily="18" charset="-127"/>
              </a:rPr>
              <a:t>2 </a:t>
            </a:r>
            <a:r>
              <a:rPr lang="ko-KR" altLang="en-US" sz="2400" dirty="0">
                <a:latin typeface="HY울릉도B" pitchFamily="18" charset="-127"/>
                <a:ea typeface="HY울릉도B" pitchFamily="18" charset="-127"/>
              </a:rPr>
              <a:t>제</a:t>
            </a:r>
            <a:r>
              <a:rPr lang="en-US" altLang="ko-KR" sz="2400" dirty="0">
                <a:latin typeface="HY울릉도B" pitchFamily="18" charset="-127"/>
                <a:ea typeface="HY울릉도B" pitchFamily="18" charset="-127"/>
              </a:rPr>
              <a:t>4</a:t>
            </a:r>
            <a:r>
              <a:rPr lang="ko-KR" altLang="en-US" sz="2400" dirty="0">
                <a:latin typeface="HY울릉도B" pitchFamily="18" charset="-127"/>
                <a:ea typeface="HY울릉도B" pitchFamily="18" charset="-127"/>
              </a:rPr>
              <a:t>호</a:t>
            </a:r>
            <a:r>
              <a:rPr lang="en-US" altLang="ko-KR" sz="2400" dirty="0">
                <a:latin typeface="HY울릉도B" pitchFamily="18" charset="-127"/>
                <a:ea typeface="HY울릉도B" pitchFamily="18" charset="-127"/>
              </a:rPr>
              <a:t>)</a:t>
            </a:r>
          </a:p>
          <a:p>
            <a:pPr>
              <a:buNone/>
            </a:pPr>
            <a:endParaRPr lang="en-US" altLang="ko-KR" sz="1800" dirty="0">
              <a:latin typeface="HY울릉도B" pitchFamily="18" charset="-127"/>
              <a:ea typeface="HY울릉도B" pitchFamily="18" charset="-127"/>
            </a:endParaRPr>
          </a:p>
          <a:p>
            <a:pPr>
              <a:buNone/>
            </a:pP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노인에 대하여 신체적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정서적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성적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폭력 및 경제적 착취 </a:t>
            </a:r>
            <a:endParaRPr lang="en-US" altLang="ko-KR" sz="2000" dirty="0">
              <a:latin typeface="HY울릉도B" pitchFamily="18" charset="-127"/>
              <a:ea typeface="HY울릉도B" pitchFamily="18" charset="-127"/>
            </a:endParaRPr>
          </a:p>
          <a:p>
            <a:pPr>
              <a:buNone/>
            </a:pP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또는 가혹 행위를 하거나 유기 또는 방임 하는 것을 말한다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.</a:t>
            </a:r>
            <a:endParaRPr lang="ko-KR" altLang="en-US" sz="2000" dirty="0">
              <a:latin typeface="HY울릉도B" pitchFamily="18" charset="-127"/>
              <a:ea typeface="HY울릉도B" pitchFamily="18" charset="-127"/>
            </a:endParaRPr>
          </a:p>
          <a:p>
            <a:pPr>
              <a:buNone/>
            </a:pPr>
            <a:endParaRPr lang="ko-KR" altLang="en-US" sz="2000" dirty="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 rot="-5400000">
            <a:off x="3381494" y="-2167105"/>
            <a:ext cx="71437" cy="5977234"/>
          </a:xfrm>
          <a:prstGeom prst="rect">
            <a:avLst/>
          </a:prstGeom>
          <a:gradFill rotWithShape="0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제목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582594"/>
          </a:xfrm>
        </p:spPr>
        <p:txBody>
          <a:bodyPr>
            <a:normAutofit fontScale="90000"/>
          </a:bodyPr>
          <a:lstStyle/>
          <a:p>
            <a:pPr algn="l"/>
            <a:r>
              <a:rPr lang="ko-KR" altLang="en-US" dirty="0"/>
              <a:t>  노인학대의 정의</a:t>
            </a:r>
          </a:p>
        </p:txBody>
      </p:sp>
      <p:pic>
        <p:nvPicPr>
          <p:cNvPr id="7" name="Picture 2" descr="C:\Users\장수원04\Desktop\새 폴더 (2)\2.PNG"/>
          <p:cNvPicPr>
            <a:picLocks noChangeAspect="1" noChangeArrowheads="1"/>
          </p:cNvPicPr>
          <p:nvPr/>
        </p:nvPicPr>
        <p:blipFill>
          <a:blip r:embed="rId2" cstate="print"/>
          <a:srcRect l="5443" t="13628" r="56086" b="32375"/>
          <a:stretch>
            <a:fillRect/>
          </a:stretch>
        </p:blipFill>
        <p:spPr bwMode="auto">
          <a:xfrm>
            <a:off x="857224" y="2857496"/>
            <a:ext cx="7286676" cy="35718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80988" y="116632"/>
            <a:ext cx="4114800" cy="648072"/>
          </a:xfrm>
          <a:gradFill flip="none" rotWithShape="1">
            <a:gsLst>
              <a:gs pos="0">
                <a:schemeClr val="accent1">
                  <a:tint val="100000"/>
                  <a:shade val="100000"/>
                  <a:hueMod val="100000"/>
                  <a:satMod val="100000"/>
                  <a:shade val="30000"/>
                  <a:satMod val="115000"/>
                </a:schemeClr>
              </a:gs>
              <a:gs pos="50000">
                <a:schemeClr val="accent1">
                  <a:tint val="100000"/>
                  <a:shade val="100000"/>
                  <a:hueMod val="100000"/>
                  <a:satMod val="100000"/>
                  <a:shade val="67500"/>
                  <a:satMod val="115000"/>
                </a:schemeClr>
              </a:gs>
              <a:gs pos="100000">
                <a:schemeClr val="accent1">
                  <a:tint val="100000"/>
                  <a:shade val="100000"/>
                  <a:hueMod val="100000"/>
                  <a:satMod val="10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ko-KR" altLang="en-US" sz="2800" dirty="0"/>
              <a:t>알쏭달쏭 학대행위 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581128"/>
            <a:ext cx="4512443" cy="2203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8376" y="836712"/>
            <a:ext cx="7786742" cy="271464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ko-KR" altLang="en-US" sz="1800" dirty="0"/>
              <a:t>친하다는 이유로 어르신에게 반말을 한다</a:t>
            </a:r>
            <a:r>
              <a:rPr lang="en-US" altLang="ko-KR" sz="1800" dirty="0"/>
              <a:t>.</a:t>
            </a:r>
          </a:p>
          <a:p>
            <a:r>
              <a:rPr lang="ko-KR" altLang="en-US" sz="1800" dirty="0"/>
              <a:t>어르신이 믿는 종교와 상관없이 시설 종교행사에 참석하도록 한다</a:t>
            </a:r>
            <a:r>
              <a:rPr lang="en-US" altLang="ko-KR" sz="1800" dirty="0"/>
              <a:t>.</a:t>
            </a:r>
          </a:p>
          <a:p>
            <a:r>
              <a:rPr lang="ko-KR" altLang="en-US" sz="1800" dirty="0"/>
              <a:t>업무편의를 위해 공개된 장소에서 어르신의 기저귀를 교체한다</a:t>
            </a:r>
            <a:r>
              <a:rPr lang="en-US" altLang="ko-KR" sz="1800" dirty="0"/>
              <a:t>.</a:t>
            </a:r>
          </a:p>
          <a:p>
            <a:r>
              <a:rPr lang="ko-KR" altLang="en-US" sz="1800" dirty="0"/>
              <a:t>급하게 시설비가 필요해서 어르신이 맡겨놓은 금품을 사용했다</a:t>
            </a:r>
            <a:r>
              <a:rPr lang="en-US" altLang="ko-KR" sz="1800" dirty="0"/>
              <a:t>.</a:t>
            </a:r>
          </a:p>
          <a:p>
            <a:pPr>
              <a:buNone/>
            </a:pPr>
            <a:r>
              <a:rPr lang="en-US" altLang="ko-KR" sz="1800" dirty="0"/>
              <a:t>        </a:t>
            </a:r>
            <a:r>
              <a:rPr lang="ko-KR" altLang="en-US" sz="1800" dirty="0"/>
              <a:t>나중에 돌려드리면 되니까 이야기하지 않고 기록도 하지 않았다</a:t>
            </a:r>
            <a:r>
              <a:rPr lang="en-US" altLang="ko-KR" sz="1800" dirty="0"/>
              <a:t>.</a:t>
            </a:r>
          </a:p>
          <a:p>
            <a:r>
              <a:rPr lang="ko-KR" altLang="en-US" sz="1800" dirty="0"/>
              <a:t>입소한 어르신은 누구나 예외 없이 시설청소를 해야 한다</a:t>
            </a:r>
            <a:r>
              <a:rPr lang="en-US" altLang="ko-KR" sz="1800" dirty="0"/>
              <a:t>.</a:t>
            </a:r>
          </a:p>
          <a:p>
            <a:r>
              <a:rPr lang="ko-KR" altLang="en-US" sz="1800" dirty="0"/>
              <a:t>거동이 어려운 어르신 방에 못 쓰는 물품</a:t>
            </a:r>
            <a:r>
              <a:rPr lang="en-US" altLang="ko-KR" sz="1800" dirty="0"/>
              <a:t>,  </a:t>
            </a:r>
            <a:r>
              <a:rPr lang="ko-KR" altLang="en-US" sz="1800" dirty="0"/>
              <a:t>취급주의 물품을 쌓아 놓았다</a:t>
            </a:r>
            <a:r>
              <a:rPr lang="en-US" altLang="ko-KR" sz="20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72436" y="3717032"/>
            <a:ext cx="6230496" cy="1200329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altLang="ko-KR" dirty="0"/>
          </a:p>
          <a:p>
            <a:r>
              <a:rPr lang="ko-KR" altLang="en-US" dirty="0"/>
              <a:t>위의 예시는 모두 노인학대에 해당하는 행위입니다</a:t>
            </a:r>
            <a:r>
              <a:rPr lang="en-US" altLang="ko-KR" dirty="0"/>
              <a:t>.</a:t>
            </a:r>
          </a:p>
          <a:p>
            <a:r>
              <a:rPr lang="ko-KR" altLang="en-US" dirty="0"/>
              <a:t>나도 모르는 사이 노인학대를 하고 있지는 않나요</a:t>
            </a:r>
            <a:r>
              <a:rPr lang="en-US" altLang="ko-KR" dirty="0"/>
              <a:t>?</a:t>
            </a:r>
          </a:p>
          <a:p>
            <a:endParaRPr lang="en-US" altLang="ko-K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428728" y="1857364"/>
            <a:ext cx="5900750" cy="2214578"/>
          </a:xfrm>
        </p:spPr>
        <p:txBody>
          <a:bodyPr>
            <a:normAutofit/>
          </a:bodyPr>
          <a:lstStyle/>
          <a:p>
            <a:r>
              <a:rPr lang="ko-KR" altLang="en-US" sz="4000" dirty="0">
                <a:latin typeface="HY울릉도B" pitchFamily="18" charset="-127"/>
                <a:ea typeface="HY울릉도B" pitchFamily="18" charset="-127"/>
              </a:rPr>
              <a:t>노인학대의 유형</a:t>
            </a:r>
            <a:endParaRPr lang="en-US" altLang="ko-KR" sz="4000" dirty="0">
              <a:latin typeface="HY울릉도B" pitchFamily="18" charset="-127"/>
              <a:ea typeface="HY울릉도B" pitchFamily="18" charset="-127"/>
            </a:endParaRPr>
          </a:p>
          <a:p>
            <a:pPr>
              <a:buNone/>
            </a:pPr>
            <a:endParaRPr lang="en-US" altLang="ko-KR" sz="40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ko-KR" altLang="en-US" sz="4000" dirty="0">
                <a:latin typeface="HY울릉도B" pitchFamily="18" charset="-127"/>
                <a:ea typeface="HY울릉도B" pitchFamily="18" charset="-127"/>
              </a:rPr>
              <a:t>노인학대 발생요인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pPr algn="l"/>
            <a:r>
              <a:rPr lang="ko-KR" altLang="en-US" sz="4000" dirty="0"/>
              <a:t>      노인학대의 유형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800" dirty="0">
                <a:latin typeface="HY울릉도B" pitchFamily="18" charset="-127"/>
                <a:ea typeface="HY울릉도B" pitchFamily="18" charset="-127"/>
              </a:rPr>
              <a:t>신체적 학대  </a:t>
            </a:r>
            <a:r>
              <a:rPr lang="ko-KR" altLang="en-US" sz="1800" dirty="0">
                <a:latin typeface="HY울릉도B" pitchFamily="18" charset="-127"/>
                <a:ea typeface="HY울릉도B" pitchFamily="18" charset="-127"/>
              </a:rPr>
              <a:t> </a:t>
            </a:r>
            <a:endParaRPr lang="en-US" altLang="ko-KR" sz="1800" dirty="0">
              <a:latin typeface="HY울릉도B" pitchFamily="18" charset="-127"/>
              <a:ea typeface="HY울릉도B" pitchFamily="18" charset="-127"/>
            </a:endParaRPr>
          </a:p>
          <a:p>
            <a:pPr>
              <a:buNone/>
            </a:pPr>
            <a:r>
              <a:rPr lang="en-US" altLang="ko-KR" sz="1800" dirty="0">
                <a:latin typeface="HY울릉도B" pitchFamily="18" charset="-127"/>
                <a:ea typeface="HY울릉도B" pitchFamily="18" charset="-127"/>
              </a:rPr>
              <a:t> - </a:t>
            </a:r>
            <a:r>
              <a:rPr lang="ko-KR" altLang="en-US" sz="1800" dirty="0">
                <a:latin typeface="HY울릉도B" pitchFamily="18" charset="-127"/>
                <a:ea typeface="HY울릉도B" pitchFamily="18" charset="-127"/>
              </a:rPr>
              <a:t>물리적 힘 또는 도구를 이용하여 노인에게</a:t>
            </a:r>
            <a:r>
              <a:rPr lang="en-US" altLang="ko-KR" sz="1800" dirty="0">
                <a:latin typeface="HY울릉도B" pitchFamily="18" charset="-127"/>
                <a:ea typeface="HY울릉도B" pitchFamily="18" charset="-127"/>
              </a:rPr>
              <a:t> </a:t>
            </a:r>
            <a:r>
              <a:rPr lang="ko-KR" altLang="en-US" sz="1800" dirty="0">
                <a:latin typeface="HY울릉도B" pitchFamily="18" charset="-127"/>
                <a:ea typeface="HY울릉도B" pitchFamily="18" charset="-127"/>
              </a:rPr>
              <a:t>신체적 혹은 정신적 손상</a:t>
            </a:r>
            <a:r>
              <a:rPr lang="en-US" altLang="ko-KR" sz="18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1800" dirty="0">
                <a:latin typeface="HY울릉도B" pitchFamily="18" charset="-127"/>
                <a:ea typeface="HY울릉도B" pitchFamily="18" charset="-127"/>
              </a:rPr>
              <a:t>고통 장애를  유발시키는 행위</a:t>
            </a:r>
            <a:endParaRPr lang="en-US" altLang="ko-KR" sz="1800" dirty="0">
              <a:latin typeface="HY울릉도B" pitchFamily="18" charset="-127"/>
              <a:ea typeface="HY울릉도B" pitchFamily="18" charset="-127"/>
            </a:endParaRPr>
          </a:p>
          <a:p>
            <a:pPr>
              <a:buNone/>
            </a:pPr>
            <a:endParaRPr lang="en-US" altLang="ko-KR" sz="1800" dirty="0">
              <a:latin typeface="HY울릉도B" pitchFamily="18" charset="-127"/>
              <a:ea typeface="HY울릉도B" pitchFamily="18" charset="-127"/>
            </a:endParaRPr>
          </a:p>
          <a:p>
            <a:pPr>
              <a:buFont typeface="Arial" charset="0"/>
              <a:buChar char="•"/>
            </a:pP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주먹으로 때린다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.</a:t>
            </a:r>
          </a:p>
          <a:p>
            <a:pPr>
              <a:buFont typeface="Arial" charset="0"/>
              <a:buChar char="•"/>
            </a:pP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밀어서 넘어뜨린다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.</a:t>
            </a:r>
          </a:p>
          <a:p>
            <a:pPr>
              <a:buFont typeface="Arial" charset="0"/>
              <a:buChar char="•"/>
            </a:pP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침대 등에 묶어서 움직이지 못하게 한다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.</a:t>
            </a:r>
          </a:p>
          <a:p>
            <a:pPr>
              <a:buFont typeface="Arial" charset="0"/>
              <a:buChar char="•"/>
            </a:pP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집 밖으로 나가지 못하게 하거나 집으로 들어오지 못하게 한다</a:t>
            </a:r>
            <a:endParaRPr lang="en-US" altLang="ko-KR" sz="1600" dirty="0">
              <a:latin typeface="HY울릉도B" pitchFamily="18" charset="-127"/>
              <a:ea typeface="HY울릉도B" pitchFamily="18" charset="-127"/>
            </a:endParaRPr>
          </a:p>
          <a:p>
            <a:pPr>
              <a:buFont typeface="Arial" charset="0"/>
              <a:buChar char="•"/>
            </a:pP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칼 등의 흉기로 위협한다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.</a:t>
            </a:r>
          </a:p>
          <a:p>
            <a:pPr>
              <a:buFont typeface="Arial" charset="0"/>
              <a:buChar char="•"/>
            </a:pP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꼭 드셔야 할 약물을 못 먹게 한다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.</a:t>
            </a:r>
          </a:p>
          <a:p>
            <a:pPr>
              <a:buFont typeface="Arial" charset="0"/>
              <a:buChar char="•"/>
            </a:pP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불필요한 약물을 강제로 먹게 한다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.</a:t>
            </a:r>
          </a:p>
          <a:p>
            <a:pPr>
              <a:buFont typeface="Arial" charset="0"/>
              <a:buChar char="•"/>
            </a:pP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강제로 일을 강요한다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.</a:t>
            </a:r>
            <a:endParaRPr lang="ko-KR" altLang="en-US" sz="1600" dirty="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4" name="Rectangle 30"/>
          <p:cNvSpPr>
            <a:spLocks noChangeArrowheads="1"/>
          </p:cNvSpPr>
          <p:nvPr/>
        </p:nvSpPr>
        <p:spPr bwMode="auto">
          <a:xfrm>
            <a:off x="467544" y="404664"/>
            <a:ext cx="792088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0" lang="en-US" altLang="ko-KR" sz="8800" dirty="0">
              <a:solidFill>
                <a:schemeClr val="tx2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 rot="-5400000">
            <a:off x="3381494" y="-1952791"/>
            <a:ext cx="71437" cy="5977234"/>
          </a:xfrm>
          <a:prstGeom prst="rect">
            <a:avLst/>
          </a:prstGeom>
          <a:gradFill rotWithShape="0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7" name="내용 개체 틀 3" descr="신체적학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074" y="2428868"/>
            <a:ext cx="2043110" cy="1443149"/>
          </a:xfrm>
          <a:prstGeom prst="rect">
            <a:avLst/>
          </a:prstGeom>
        </p:spPr>
      </p:pic>
      <p:pic>
        <p:nvPicPr>
          <p:cNvPr id="8" name="그림 7" descr="신체적학대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66" y="4286256"/>
            <a:ext cx="2400300" cy="169545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800" dirty="0">
                <a:latin typeface="HY울릉도B" pitchFamily="18" charset="-127"/>
                <a:ea typeface="HY울릉도B" pitchFamily="18" charset="-127"/>
              </a:rPr>
              <a:t>정서적 학대</a:t>
            </a:r>
            <a:endParaRPr lang="en-US" altLang="ko-KR" sz="2800" dirty="0">
              <a:latin typeface="HY울릉도B" pitchFamily="18" charset="-127"/>
              <a:ea typeface="HY울릉도B" pitchFamily="18" charset="-127"/>
            </a:endParaRPr>
          </a:p>
          <a:p>
            <a:pPr>
              <a:buNone/>
            </a:pPr>
            <a:r>
              <a:rPr lang="en-US" altLang="ko-KR" sz="1800" dirty="0">
                <a:latin typeface="HY울릉도B" pitchFamily="18" charset="-127"/>
                <a:ea typeface="HY울릉도B" pitchFamily="18" charset="-127"/>
              </a:rPr>
              <a:t>- </a:t>
            </a:r>
            <a:r>
              <a:rPr lang="ko-KR" altLang="en-US" sz="1800" dirty="0">
                <a:latin typeface="HY울릉도B" pitchFamily="18" charset="-127"/>
                <a:ea typeface="HY울릉도B" pitchFamily="18" charset="-127"/>
              </a:rPr>
              <a:t>비난</a:t>
            </a:r>
            <a:r>
              <a:rPr lang="en-US" altLang="ko-KR" sz="18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1800" dirty="0">
                <a:latin typeface="HY울릉도B" pitchFamily="18" charset="-127"/>
                <a:ea typeface="HY울릉도B" pitchFamily="18" charset="-127"/>
              </a:rPr>
              <a:t>모욕</a:t>
            </a:r>
            <a:r>
              <a:rPr lang="en-US" altLang="ko-KR" sz="18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1800" dirty="0">
                <a:latin typeface="HY울릉도B" pitchFamily="18" charset="-127"/>
                <a:ea typeface="HY울릉도B" pitchFamily="18" charset="-127"/>
              </a:rPr>
              <a:t>위협</a:t>
            </a:r>
            <a:r>
              <a:rPr lang="en-US" altLang="ko-KR" sz="1800" dirty="0">
                <a:latin typeface="HY울릉도B" pitchFamily="18" charset="-127"/>
                <a:ea typeface="HY울릉도B" pitchFamily="18" charset="-127"/>
              </a:rPr>
              <a:t> </a:t>
            </a:r>
            <a:r>
              <a:rPr lang="ko-KR" altLang="en-US" sz="1800" dirty="0">
                <a:latin typeface="HY울릉도B" pitchFamily="18" charset="-127"/>
                <a:ea typeface="HY울릉도B" pitchFamily="18" charset="-127"/>
              </a:rPr>
              <a:t>등의 언어 및 비언어적 행위를 통하여 노인에게 정서적으로  고통을 주는 행위</a:t>
            </a:r>
            <a:endParaRPr lang="en-US" altLang="ko-KR" sz="1800" dirty="0">
              <a:latin typeface="HY울릉도B" pitchFamily="18" charset="-127"/>
              <a:ea typeface="HY울릉도B" pitchFamily="18" charset="-127"/>
            </a:endParaRPr>
          </a:p>
          <a:p>
            <a:pPr>
              <a:buNone/>
            </a:pPr>
            <a:endParaRPr lang="en-US" altLang="ko-KR" sz="1800" dirty="0">
              <a:latin typeface="HY울릉도B" pitchFamily="18" charset="-127"/>
              <a:ea typeface="HY울릉도B" pitchFamily="18" charset="-127"/>
            </a:endParaRPr>
          </a:p>
          <a:p>
            <a:pPr>
              <a:buFont typeface="Arial" charset="0"/>
              <a:buChar char="•"/>
            </a:pP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고함을 지르거나 욕을 한다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.</a:t>
            </a:r>
          </a:p>
          <a:p>
            <a:pPr>
              <a:buFont typeface="Arial" charset="0"/>
              <a:buChar char="•"/>
            </a:pP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말이나 행동을 통해 지속적으로 무시한다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.</a:t>
            </a:r>
          </a:p>
          <a:p>
            <a:pPr>
              <a:buFont typeface="Arial" charset="0"/>
              <a:buChar char="•"/>
            </a:pP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이성교제나 사회활동을 방해 한다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.</a:t>
            </a:r>
          </a:p>
          <a:p>
            <a:pPr>
              <a:buFont typeface="Arial" charset="0"/>
              <a:buChar char="•"/>
            </a:pP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자신에 대한 주요 결정에서 소외시킨다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.</a:t>
            </a:r>
          </a:p>
          <a:p>
            <a:pPr>
              <a:buFont typeface="Arial" charset="0"/>
              <a:buChar char="•"/>
            </a:pP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노인과의 접촉을 기피한다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.</a:t>
            </a:r>
          </a:p>
          <a:p>
            <a:pPr>
              <a:buNone/>
            </a:pP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      </a:t>
            </a:r>
            <a:endParaRPr lang="ko-KR" altLang="en-US" sz="1800" dirty="0">
              <a:latin typeface="HY울릉도B" pitchFamily="18" charset="-127"/>
              <a:ea typeface="HY울릉도B" pitchFamily="18" charset="-127"/>
            </a:endParaRPr>
          </a:p>
        </p:txBody>
      </p:sp>
      <p:pic>
        <p:nvPicPr>
          <p:cNvPr id="7" name="내용 개체 틀 3" descr="정서적학대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3570" y="2786058"/>
            <a:ext cx="2400300" cy="1695450"/>
          </a:xfrm>
          <a:prstGeom prst="rect">
            <a:avLst/>
          </a:prstGeom>
        </p:spPr>
      </p:pic>
      <p:pic>
        <p:nvPicPr>
          <p:cNvPr id="8" name="그림 7" descr="정서적학대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744" y="4500570"/>
            <a:ext cx="2400300" cy="1695450"/>
          </a:xfrm>
          <a:prstGeom prst="rect">
            <a:avLst/>
          </a:prstGeom>
        </p:spPr>
      </p:pic>
      <p:sp>
        <p:nvSpPr>
          <p:cNvPr id="10" name="제목 1"/>
          <p:cNvSpPr txBox="1">
            <a:spLocks/>
          </p:cNvSpPr>
          <p:nvPr/>
        </p:nvSpPr>
        <p:spPr>
          <a:xfrm>
            <a:off x="457200" y="274638"/>
            <a:ext cx="8229600" cy="654032"/>
          </a:xfrm>
          <a:prstGeom prst="rect">
            <a:avLst/>
          </a:prstGeom>
        </p:spPr>
        <p:txBody>
          <a:bodyPr vert="horz" rtlCol="0" anchor="ctr">
            <a:normAutofit fontScale="97500" lnSpcReduction="10000"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000" b="1" i="0" u="none" strike="noStrike" kern="1200" cap="none" spc="0" normalizeH="0" baseline="0" noProof="0">
                <a:ln w="11430">
                  <a:solidFill>
                    <a:schemeClr val="tx2">
                      <a:shade val="25000"/>
                      <a:alpha val="75000"/>
                    </a:schemeClr>
                  </a:solidFill>
                </a:ln>
                <a:gradFill>
                  <a:gsLst>
                    <a:gs pos="0">
                      <a:schemeClr val="tx2"/>
                    </a:gs>
                    <a:gs pos="50000">
                      <a:schemeClr val="tx2"/>
                    </a:gs>
                    <a:gs pos="100000">
                      <a:schemeClr val="tx2">
                        <a:shade val="90000"/>
                      </a:schemeClr>
                    </a:gs>
                  </a:gsLst>
                  <a:lin ang="5400000" scaled="0"/>
                </a:gradFill>
                <a:effectLst>
                  <a:outerShdw blurRad="50800" dist="25400" dir="5460000" algn="tl" rotWithShape="0">
                    <a:srgbClr val="000000">
                      <a:alpha val="27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    노인학대의 유형</a:t>
            </a:r>
            <a:endParaRPr kumimoji="0" lang="ko-KR" altLang="en-US" sz="4000" b="1" i="0" u="none" strike="noStrike" kern="1200" cap="none" spc="0" normalizeH="0" baseline="0" noProof="0" dirty="0">
              <a:ln w="11430">
                <a:solidFill>
                  <a:schemeClr val="tx2">
                    <a:shade val="25000"/>
                    <a:alpha val="75000"/>
                  </a:schemeClr>
                </a:solidFill>
              </a:ln>
              <a:gradFill>
                <a:gsLst>
                  <a:gs pos="0">
                    <a:schemeClr val="tx2"/>
                  </a:gs>
                  <a:gs pos="50000">
                    <a:schemeClr val="tx2"/>
                  </a:gs>
                  <a:gs pos="100000">
                    <a:schemeClr val="tx2">
                      <a:shade val="90000"/>
                    </a:schemeClr>
                  </a:gs>
                </a:gsLst>
                <a:lin ang="5400000" scaled="0"/>
              </a:gradFill>
              <a:effectLst>
                <a:outerShdw blurRad="50800" dist="25400" dir="5460000" algn="tl" rotWithShape="0">
                  <a:srgbClr val="000000">
                    <a:alpha val="27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 rot="-5400000">
            <a:off x="3381494" y="-1952791"/>
            <a:ext cx="71437" cy="5977234"/>
          </a:xfrm>
          <a:prstGeom prst="rect">
            <a:avLst/>
          </a:prstGeom>
          <a:gradFill rotWithShape="0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800" dirty="0">
                <a:latin typeface="HY울릉도B" pitchFamily="18" charset="-127"/>
                <a:ea typeface="HY울릉도B" pitchFamily="18" charset="-127"/>
              </a:rPr>
              <a:t>성적학대</a:t>
            </a:r>
            <a:endParaRPr lang="en-US" altLang="ko-KR" sz="2800" dirty="0">
              <a:latin typeface="HY울릉도B" pitchFamily="18" charset="-127"/>
              <a:ea typeface="HY울릉도B" pitchFamily="18" charset="-127"/>
            </a:endParaRPr>
          </a:p>
          <a:p>
            <a:pPr>
              <a:buNone/>
            </a:pPr>
            <a:r>
              <a:rPr lang="en-US" altLang="ko-KR" sz="1800" dirty="0">
                <a:latin typeface="HY울릉도B" pitchFamily="18" charset="-127"/>
                <a:ea typeface="HY울릉도B" pitchFamily="18" charset="-127"/>
              </a:rPr>
              <a:t>-</a:t>
            </a:r>
            <a:r>
              <a:rPr lang="ko-KR" altLang="en-US" sz="1800" dirty="0">
                <a:latin typeface="HY울릉도B" pitchFamily="18" charset="-127"/>
                <a:ea typeface="HY울릉도B" pitchFamily="18" charset="-127"/>
              </a:rPr>
              <a:t>성적수치심 유발행위나 성폭력</a:t>
            </a:r>
            <a:r>
              <a:rPr lang="en-US" altLang="ko-KR" sz="1800" dirty="0">
                <a:latin typeface="HY울릉도B" pitchFamily="18" charset="-127"/>
                <a:ea typeface="HY울릉도B" pitchFamily="18" charset="-127"/>
              </a:rPr>
              <a:t>(</a:t>
            </a:r>
            <a:r>
              <a:rPr lang="ko-KR" altLang="en-US" sz="1800" dirty="0">
                <a:latin typeface="HY울릉도B" pitchFamily="18" charset="-127"/>
                <a:ea typeface="HY울릉도B" pitchFamily="18" charset="-127"/>
              </a:rPr>
              <a:t>성희롱</a:t>
            </a:r>
            <a:r>
              <a:rPr lang="en-US" altLang="ko-KR" sz="18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1800" dirty="0">
                <a:latin typeface="HY울릉도B" pitchFamily="18" charset="-127"/>
                <a:ea typeface="HY울릉도B" pitchFamily="18" charset="-127"/>
              </a:rPr>
              <a:t>성추행</a:t>
            </a:r>
            <a:r>
              <a:rPr lang="en-US" altLang="ko-KR" sz="18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1800" dirty="0">
                <a:latin typeface="HY울릉도B" pitchFamily="18" charset="-127"/>
                <a:ea typeface="HY울릉도B" pitchFamily="18" charset="-127"/>
              </a:rPr>
              <a:t>강간</a:t>
            </a:r>
            <a:r>
              <a:rPr lang="en-US" altLang="ko-KR" sz="1800" dirty="0">
                <a:latin typeface="HY울릉도B" pitchFamily="18" charset="-127"/>
                <a:ea typeface="HY울릉도B" pitchFamily="18" charset="-127"/>
              </a:rPr>
              <a:t>) </a:t>
            </a:r>
            <a:r>
              <a:rPr lang="ko-KR" altLang="en-US" sz="1800" dirty="0">
                <a:latin typeface="HY울릉도B" pitchFamily="18" charset="-127"/>
                <a:ea typeface="HY울릉도B" pitchFamily="18" charset="-127"/>
              </a:rPr>
              <a:t>등 노인의 의사에 반하여 강제적으로 행하는 모든 성적 행위</a:t>
            </a:r>
            <a:endParaRPr lang="en-US" altLang="ko-KR" sz="1800" dirty="0">
              <a:latin typeface="HY울릉도B" pitchFamily="18" charset="-127"/>
              <a:ea typeface="HY울릉도B" pitchFamily="18" charset="-127"/>
            </a:endParaRPr>
          </a:p>
          <a:p>
            <a:pPr>
              <a:buNone/>
            </a:pPr>
            <a:endParaRPr lang="en-US" altLang="ko-KR" sz="1800" dirty="0">
              <a:latin typeface="HY울릉도B" pitchFamily="18" charset="-127"/>
              <a:ea typeface="HY울릉도B" pitchFamily="18" charset="-127"/>
            </a:endParaRPr>
          </a:p>
          <a:p>
            <a:pPr>
              <a:buFont typeface="Arial" charset="0"/>
              <a:buChar char="•"/>
            </a:pP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원하 지 않는 데 강제로 성관계를 강요하거나 몸을 만진다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.</a:t>
            </a:r>
          </a:p>
          <a:p>
            <a:pPr>
              <a:buFont typeface="Arial" charset="0"/>
              <a:buChar char="•"/>
            </a:pP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성적수치심을 주는 성적인 농담이나 희롱을 한다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.</a:t>
            </a:r>
          </a:p>
          <a:p>
            <a:pPr>
              <a:buFont typeface="Arial" charset="0"/>
              <a:buChar char="•"/>
            </a:pP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사람들이 보고 있는데 성적부위를 드러내고 옷이나 기저귀를 교체한다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.</a:t>
            </a:r>
          </a:p>
          <a:p>
            <a:pPr>
              <a:buNone/>
            </a:pPr>
            <a:endParaRPr lang="en-US" altLang="ko-KR" sz="1800" dirty="0">
              <a:latin typeface="HY울릉도B" pitchFamily="18" charset="-127"/>
              <a:ea typeface="HY울릉도B" pitchFamily="18" charset="-127"/>
            </a:endParaRPr>
          </a:p>
          <a:p>
            <a:pPr>
              <a:buNone/>
            </a:pPr>
            <a:endParaRPr lang="ko-KR" altLang="en-US" sz="1800" dirty="0">
              <a:latin typeface="HY울릉도B" pitchFamily="18" charset="-127"/>
              <a:ea typeface="HY울릉도B" pitchFamily="18" charset="-127"/>
            </a:endParaRPr>
          </a:p>
        </p:txBody>
      </p:sp>
      <p:pic>
        <p:nvPicPr>
          <p:cNvPr id="8" name="내용 개체 틀 3" descr="성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538" y="4500570"/>
            <a:ext cx="2400300" cy="1695450"/>
          </a:xfrm>
          <a:prstGeom prst="rect">
            <a:avLst/>
          </a:prstGeom>
        </p:spPr>
      </p:pic>
      <p:pic>
        <p:nvPicPr>
          <p:cNvPr id="9" name="그림 8" descr="성적학대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86" y="4357694"/>
            <a:ext cx="2400300" cy="1695450"/>
          </a:xfrm>
          <a:prstGeom prst="rect">
            <a:avLst/>
          </a:prstGeom>
        </p:spPr>
      </p:pic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pPr algn="l"/>
            <a:r>
              <a:rPr lang="ko-KR" altLang="en-US" sz="4000" dirty="0"/>
              <a:t>      노인학대의 유형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 rot="-5400000">
            <a:off x="3381494" y="-1952791"/>
            <a:ext cx="71437" cy="5977234"/>
          </a:xfrm>
          <a:prstGeom prst="rect">
            <a:avLst/>
          </a:prstGeom>
          <a:gradFill rotWithShape="0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1571612"/>
            <a:ext cx="8229600" cy="4525963"/>
          </a:xfrm>
        </p:spPr>
        <p:txBody>
          <a:bodyPr>
            <a:normAutofit/>
          </a:bodyPr>
          <a:lstStyle/>
          <a:p>
            <a:r>
              <a:rPr lang="ko-KR" altLang="en-US" sz="2800" dirty="0">
                <a:latin typeface="HY울릉도B" pitchFamily="18" charset="-127"/>
                <a:ea typeface="HY울릉도B" pitchFamily="18" charset="-127"/>
              </a:rPr>
              <a:t>경제적 학대</a:t>
            </a:r>
            <a:endParaRPr lang="en-US" altLang="ko-KR" sz="2800" dirty="0">
              <a:latin typeface="HY울릉도B" pitchFamily="18" charset="-127"/>
              <a:ea typeface="HY울릉도B" pitchFamily="18" charset="-127"/>
            </a:endParaRPr>
          </a:p>
          <a:p>
            <a:pPr>
              <a:buNone/>
            </a:pPr>
            <a:r>
              <a:rPr lang="en-US" altLang="ko-KR" sz="1800" dirty="0">
                <a:latin typeface="HY울릉도B" pitchFamily="18" charset="-127"/>
                <a:ea typeface="HY울릉도B" pitchFamily="18" charset="-127"/>
              </a:rPr>
              <a:t>- </a:t>
            </a:r>
            <a:r>
              <a:rPr lang="ko-KR" altLang="en-US" sz="1800" dirty="0">
                <a:latin typeface="HY울릉도B" pitchFamily="18" charset="-127"/>
                <a:ea typeface="HY울릉도B" pitchFamily="18" charset="-127"/>
              </a:rPr>
              <a:t>노인의 의사에 반하여 노인으로부터 재산 또는 권리를 빼앗아 가는 행위로서 경제적 착취</a:t>
            </a:r>
            <a:r>
              <a:rPr lang="en-US" altLang="ko-KR" sz="18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1800" dirty="0">
                <a:latin typeface="HY울릉도B" pitchFamily="18" charset="-127"/>
                <a:ea typeface="HY울릉도B" pitchFamily="18" charset="-127"/>
              </a:rPr>
              <a:t>재산에 관한 법률 권리 위반</a:t>
            </a:r>
            <a:r>
              <a:rPr lang="en-US" altLang="ko-KR" sz="18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1800" dirty="0">
                <a:latin typeface="HY울릉도B" pitchFamily="18" charset="-127"/>
                <a:ea typeface="HY울릉도B" pitchFamily="18" charset="-127"/>
              </a:rPr>
              <a:t>경제적 권리와 관련된 의사결정에서의 통제 등을 하는 행위</a:t>
            </a:r>
            <a:endParaRPr lang="en-US" altLang="ko-KR" sz="1800" dirty="0">
              <a:latin typeface="HY울릉도B" pitchFamily="18" charset="-127"/>
              <a:ea typeface="HY울릉도B" pitchFamily="18" charset="-127"/>
            </a:endParaRPr>
          </a:p>
          <a:p>
            <a:pPr>
              <a:buNone/>
            </a:pPr>
            <a:endParaRPr lang="en-US" altLang="ko-KR" sz="1800" dirty="0">
              <a:latin typeface="HY울릉도B" pitchFamily="18" charset="-127"/>
              <a:ea typeface="HY울릉도B" pitchFamily="18" charset="-127"/>
            </a:endParaRPr>
          </a:p>
          <a:p>
            <a:pPr>
              <a:buFont typeface="Arial" charset="0"/>
              <a:buChar char="•"/>
            </a:pPr>
            <a:r>
              <a:rPr lang="ko-KR" altLang="en-US" sz="1600" dirty="0" err="1">
                <a:latin typeface="HY울릉도B" pitchFamily="18" charset="-127"/>
                <a:ea typeface="HY울릉도B" pitchFamily="18" charset="-127"/>
              </a:rPr>
              <a:t>허락없이</a:t>
            </a: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 재산을 가로챈다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.</a:t>
            </a:r>
          </a:p>
          <a:p>
            <a:pPr>
              <a:buFont typeface="Arial" charset="0"/>
              <a:buChar char="•"/>
            </a:pPr>
            <a:r>
              <a:rPr lang="ko-KR" altLang="en-US" sz="1600" dirty="0" err="1">
                <a:latin typeface="HY울릉도B" pitchFamily="18" charset="-127"/>
                <a:ea typeface="HY울릉도B" pitchFamily="18" charset="-127"/>
              </a:rPr>
              <a:t>허락없이</a:t>
            </a: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 인감을 사용하여 피해를 준다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.</a:t>
            </a:r>
          </a:p>
          <a:p>
            <a:pPr>
              <a:buFont typeface="Arial" charset="0"/>
              <a:buChar char="•"/>
            </a:pP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자신의 돈을 마음대로 사용하지 못하게 한다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.</a:t>
            </a:r>
            <a:endParaRPr lang="ko-KR" altLang="en-US" sz="1600" dirty="0">
              <a:latin typeface="HY울릉도B" pitchFamily="18" charset="-127"/>
              <a:ea typeface="HY울릉도B" pitchFamily="18" charset="-127"/>
            </a:endParaRPr>
          </a:p>
        </p:txBody>
      </p:sp>
      <p:pic>
        <p:nvPicPr>
          <p:cNvPr id="7" name="내용 개체 틀 3" descr="경제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8" y="2928934"/>
            <a:ext cx="2400300" cy="1695450"/>
          </a:xfrm>
          <a:prstGeom prst="rect">
            <a:avLst/>
          </a:prstGeom>
        </p:spPr>
      </p:pic>
      <p:pic>
        <p:nvPicPr>
          <p:cNvPr id="8" name="그림 7" descr="경제적학대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7422" y="4429132"/>
            <a:ext cx="2400300" cy="1695450"/>
          </a:xfrm>
          <a:prstGeom prst="rect">
            <a:avLst/>
          </a:prstGeom>
        </p:spPr>
      </p:pic>
      <p:sp>
        <p:nvSpPr>
          <p:cNvPr id="10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pPr algn="l"/>
            <a:r>
              <a:rPr lang="ko-KR" altLang="en-US" sz="4000" dirty="0"/>
              <a:t>      노인학대의 유형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 rot="-5400000">
            <a:off x="3381494" y="-1952791"/>
            <a:ext cx="71437" cy="5977234"/>
          </a:xfrm>
          <a:prstGeom prst="rect">
            <a:avLst/>
          </a:prstGeom>
          <a:gradFill rotWithShape="0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800" dirty="0">
                <a:latin typeface="HY울릉도B" pitchFamily="18" charset="-127"/>
                <a:ea typeface="HY울릉도B" pitchFamily="18" charset="-127"/>
              </a:rPr>
              <a:t>방임</a:t>
            </a:r>
            <a:endParaRPr lang="en-US" altLang="ko-KR" sz="2800" dirty="0">
              <a:latin typeface="HY울릉도B" pitchFamily="18" charset="-127"/>
              <a:ea typeface="HY울릉도B" pitchFamily="18" charset="-127"/>
            </a:endParaRPr>
          </a:p>
          <a:p>
            <a:pPr>
              <a:buNone/>
            </a:pPr>
            <a:r>
              <a:rPr lang="en-US" altLang="ko-KR" sz="1800" dirty="0">
                <a:latin typeface="HY울릉도B" pitchFamily="18" charset="-127"/>
                <a:ea typeface="HY울릉도B" pitchFamily="18" charset="-127"/>
              </a:rPr>
              <a:t>- </a:t>
            </a:r>
            <a:r>
              <a:rPr lang="ko-KR" altLang="en-US" sz="1800" dirty="0">
                <a:latin typeface="HY울릉도B" pitchFamily="18" charset="-127"/>
                <a:ea typeface="HY울릉도B" pitchFamily="18" charset="-127"/>
              </a:rPr>
              <a:t>부양의무자로서의 책임이나 의무를 거부</a:t>
            </a:r>
            <a:r>
              <a:rPr lang="en-US" altLang="ko-KR" sz="18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1800" dirty="0">
                <a:latin typeface="HY울릉도B" pitchFamily="18" charset="-127"/>
                <a:ea typeface="HY울릉도B" pitchFamily="18" charset="-127"/>
              </a:rPr>
              <a:t>불이행 혹은 포기하여 노인의 의식주 및 의료를 적절하게 제공하지 않는 행위</a:t>
            </a:r>
            <a:endParaRPr lang="en-US" altLang="ko-KR" sz="1800" dirty="0">
              <a:latin typeface="HY울릉도B" pitchFamily="18" charset="-127"/>
              <a:ea typeface="HY울릉도B" pitchFamily="18" charset="-127"/>
            </a:endParaRPr>
          </a:p>
          <a:p>
            <a:pPr>
              <a:buNone/>
            </a:pP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(</a:t>
            </a: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노인 스스로가 최소한의 자기보호 관련 행위를 의도적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비의도적으로 포기하여 심신이</a:t>
            </a:r>
            <a:endParaRPr lang="en-US" altLang="ko-KR" sz="1600" dirty="0">
              <a:latin typeface="HY울릉도B" pitchFamily="18" charset="-127"/>
              <a:ea typeface="HY울릉도B" pitchFamily="18" charset="-127"/>
            </a:endParaRPr>
          </a:p>
          <a:p>
            <a:pPr>
              <a:buNone/>
            </a:pP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 </a:t>
            </a: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위험한 상황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사망에 이르게 하는 자기방임 포함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)</a:t>
            </a:r>
          </a:p>
          <a:p>
            <a:pPr>
              <a:buNone/>
            </a:pPr>
            <a:endParaRPr lang="en-US" altLang="ko-KR" sz="1600" dirty="0">
              <a:latin typeface="HY울릉도B" pitchFamily="18" charset="-127"/>
              <a:ea typeface="HY울릉도B" pitchFamily="18" charset="-127"/>
            </a:endParaRPr>
          </a:p>
          <a:p>
            <a:pPr>
              <a:buFont typeface="Arial" charset="0"/>
              <a:buChar char="•"/>
            </a:pP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거동이 불편한 어르신에게 돌봄을 제공하지 않는다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. </a:t>
            </a:r>
          </a:p>
          <a:p>
            <a:pPr>
              <a:buFont typeface="Arial" charset="0"/>
              <a:buChar char="•"/>
            </a:pP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생활비가 없는 어르신에게 경제적 도움을 주지 않는다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.</a:t>
            </a:r>
          </a:p>
          <a:p>
            <a:pPr>
              <a:buFont typeface="Arial" charset="0"/>
              <a:buChar char="•"/>
            </a:pP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의료적 치료가 필요한 어르신을 방치한다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.</a:t>
            </a:r>
          </a:p>
          <a:p>
            <a:pPr>
              <a:buFont typeface="Arial" charset="0"/>
              <a:buChar char="•"/>
            </a:pP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자신을 돌보지 않고 자해하거나 돌봄을 거부해서 생명이 위협받는다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.</a:t>
            </a:r>
            <a:endParaRPr lang="ko-KR" altLang="en-US" sz="1600" dirty="0">
              <a:latin typeface="HY울릉도B" pitchFamily="18" charset="-127"/>
              <a:ea typeface="HY울릉도B" pitchFamily="18" charset="-127"/>
            </a:endParaRPr>
          </a:p>
        </p:txBody>
      </p:sp>
      <p:pic>
        <p:nvPicPr>
          <p:cNvPr id="7" name="그림 6" descr="방임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5852" y="4929198"/>
            <a:ext cx="2400300" cy="1695450"/>
          </a:xfrm>
          <a:prstGeom prst="rect">
            <a:avLst/>
          </a:prstGeom>
        </p:spPr>
      </p:pic>
      <p:pic>
        <p:nvPicPr>
          <p:cNvPr id="8" name="내용 개체 틀 3" descr="방임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884" y="4857760"/>
            <a:ext cx="2400300" cy="1695450"/>
          </a:xfrm>
          <a:prstGeom prst="rect">
            <a:avLst/>
          </a:prstGeom>
        </p:spPr>
      </p:pic>
      <p:pic>
        <p:nvPicPr>
          <p:cNvPr id="9" name="그림 8" descr="방임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7950" y="3000372"/>
            <a:ext cx="2114548" cy="1493609"/>
          </a:xfrm>
          <a:prstGeom prst="rect">
            <a:avLst/>
          </a:prstGeom>
        </p:spPr>
      </p:pic>
      <p:sp>
        <p:nvSpPr>
          <p:cNvPr id="11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pPr algn="l"/>
            <a:r>
              <a:rPr lang="ko-KR" altLang="en-US" sz="4000" dirty="0"/>
              <a:t>      노인학대의 유형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 rot="-5400000">
            <a:off x="3381494" y="-1952791"/>
            <a:ext cx="71437" cy="5977234"/>
          </a:xfrm>
          <a:prstGeom prst="rect">
            <a:avLst/>
          </a:prstGeom>
          <a:gradFill rotWithShape="0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597595" cy="619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81235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sz="2800" dirty="0">
                <a:latin typeface="HY울릉도B" pitchFamily="18" charset="-127"/>
                <a:ea typeface="HY울릉도B" pitchFamily="18" charset="-127"/>
              </a:rPr>
              <a:t>유기</a:t>
            </a:r>
            <a:endParaRPr lang="en-US" altLang="ko-KR" sz="2800" dirty="0">
              <a:latin typeface="HY울릉도B" pitchFamily="18" charset="-127"/>
              <a:ea typeface="HY울릉도B" pitchFamily="18" charset="-127"/>
            </a:endParaRPr>
          </a:p>
          <a:p>
            <a:pPr>
              <a:buNone/>
            </a:pPr>
            <a:r>
              <a:rPr lang="en-US" altLang="ko-KR" sz="1800" dirty="0">
                <a:latin typeface="HY울릉도B" pitchFamily="18" charset="-127"/>
                <a:ea typeface="HY울릉도B" pitchFamily="18" charset="-127"/>
              </a:rPr>
              <a:t>- </a:t>
            </a:r>
            <a:r>
              <a:rPr lang="ko-KR" altLang="en-US" sz="1800" dirty="0">
                <a:latin typeface="HY울릉도B" pitchFamily="18" charset="-127"/>
                <a:ea typeface="HY울릉도B" pitchFamily="18" charset="-127"/>
              </a:rPr>
              <a:t>보호자 또는 부양의무자가 노인을 버리는 행위</a:t>
            </a:r>
            <a:endParaRPr lang="en-US" altLang="ko-KR" sz="1800" dirty="0">
              <a:latin typeface="HY울릉도B" pitchFamily="18" charset="-127"/>
              <a:ea typeface="HY울릉도B" pitchFamily="18" charset="-127"/>
            </a:endParaRPr>
          </a:p>
          <a:p>
            <a:pPr>
              <a:buNone/>
            </a:pPr>
            <a:endParaRPr lang="en-US" altLang="ko-KR" sz="1800" dirty="0">
              <a:latin typeface="HY울릉도B" pitchFamily="18" charset="-127"/>
              <a:ea typeface="HY울릉도B" pitchFamily="18" charset="-127"/>
            </a:endParaRPr>
          </a:p>
          <a:p>
            <a:pPr>
              <a:buFont typeface="Arial" charset="0"/>
              <a:buChar char="•"/>
            </a:pPr>
            <a:r>
              <a:rPr lang="ko-KR" altLang="en-US" sz="1800" dirty="0">
                <a:latin typeface="HY울릉도B" pitchFamily="18" charset="-127"/>
                <a:ea typeface="HY울릉도B" pitchFamily="18" charset="-127"/>
              </a:rPr>
              <a:t>연락을 두절하고 왕래하지 않는다</a:t>
            </a:r>
            <a:r>
              <a:rPr lang="en-US" altLang="ko-KR" sz="1800" dirty="0">
                <a:latin typeface="HY울릉도B" pitchFamily="18" charset="-127"/>
                <a:ea typeface="HY울릉도B" pitchFamily="18" charset="-127"/>
              </a:rPr>
              <a:t>.</a:t>
            </a:r>
          </a:p>
          <a:p>
            <a:pPr>
              <a:buFont typeface="Arial" charset="0"/>
              <a:buChar char="•"/>
            </a:pPr>
            <a:r>
              <a:rPr lang="ko-KR" altLang="en-US" sz="1800" dirty="0">
                <a:latin typeface="HY울릉도B" pitchFamily="18" charset="-127"/>
                <a:ea typeface="HY울릉도B" pitchFamily="18" charset="-127"/>
              </a:rPr>
              <a:t>시설이나 병원에 입소시키고 연락을 두절한다</a:t>
            </a:r>
            <a:r>
              <a:rPr lang="en-US" altLang="ko-KR" sz="1800" dirty="0">
                <a:latin typeface="HY울릉도B" pitchFamily="18" charset="-127"/>
                <a:ea typeface="HY울릉도B" pitchFamily="18" charset="-127"/>
              </a:rPr>
              <a:t>.</a:t>
            </a:r>
          </a:p>
          <a:p>
            <a:pPr>
              <a:buFont typeface="Arial" charset="0"/>
              <a:buChar char="•"/>
            </a:pPr>
            <a:r>
              <a:rPr lang="ko-KR" altLang="en-US" sz="1800" dirty="0">
                <a:latin typeface="HY울릉도B" pitchFamily="18" charset="-127"/>
                <a:ea typeface="HY울릉도B" pitchFamily="18" charset="-127"/>
              </a:rPr>
              <a:t>낯선 장소에 버린다</a:t>
            </a:r>
            <a:r>
              <a:rPr lang="en-US" altLang="ko-KR" sz="1800" dirty="0">
                <a:latin typeface="HY울릉도B" pitchFamily="18" charset="-127"/>
                <a:ea typeface="HY울릉도B" pitchFamily="18" charset="-127"/>
              </a:rPr>
              <a:t>.</a:t>
            </a:r>
            <a:endParaRPr lang="ko-KR" altLang="en-US" sz="1800" dirty="0">
              <a:latin typeface="HY울릉도B" pitchFamily="18" charset="-127"/>
              <a:ea typeface="HY울릉도B" pitchFamily="18" charset="-127"/>
            </a:endParaRPr>
          </a:p>
        </p:txBody>
      </p:sp>
      <p:pic>
        <p:nvPicPr>
          <p:cNvPr id="7" name="내용 개체 틀 3" descr="유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62" y="4357694"/>
            <a:ext cx="2400300" cy="1695450"/>
          </a:xfrm>
          <a:prstGeom prst="rect">
            <a:avLst/>
          </a:prstGeom>
        </p:spPr>
      </p:pic>
      <p:pic>
        <p:nvPicPr>
          <p:cNvPr id="8" name="그림 7" descr="유기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8" y="3429000"/>
            <a:ext cx="2400300" cy="1695450"/>
          </a:xfrm>
          <a:prstGeom prst="rect">
            <a:avLst/>
          </a:prstGeom>
        </p:spPr>
      </p:pic>
      <p:sp>
        <p:nvSpPr>
          <p:cNvPr id="10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pPr algn="l"/>
            <a:r>
              <a:rPr lang="ko-KR" altLang="en-US" sz="4000" dirty="0"/>
              <a:t>      노인학대의 유형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 rot="-5400000">
            <a:off x="3381494" y="-1952791"/>
            <a:ext cx="71437" cy="5977234"/>
          </a:xfrm>
          <a:prstGeom prst="rect">
            <a:avLst/>
          </a:prstGeom>
          <a:gradFill rotWithShape="0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장수원04\Desktop\새 폴더 (2)\5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54408" t="13100" r="3662" b="47125"/>
          <a:stretch>
            <a:fillRect/>
          </a:stretch>
        </p:blipFill>
        <p:spPr bwMode="auto">
          <a:xfrm>
            <a:off x="1000100" y="1732344"/>
            <a:ext cx="6735916" cy="4210024"/>
          </a:xfrm>
          <a:prstGeom prst="rect">
            <a:avLst/>
          </a:prstGeom>
          <a:noFill/>
        </p:spPr>
      </p:pic>
      <p:sp>
        <p:nvSpPr>
          <p:cNvPr id="9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pPr algn="l"/>
            <a:r>
              <a:rPr lang="ko-KR" altLang="en-US" sz="4000" dirty="0"/>
              <a:t>      노인학대의 유형</a:t>
            </a: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 rot="-5400000">
            <a:off x="3381494" y="-1952791"/>
            <a:ext cx="71437" cy="5977234"/>
          </a:xfrm>
          <a:prstGeom prst="rect">
            <a:avLst/>
          </a:prstGeom>
          <a:gradFill rotWithShape="0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kumimoji="0" lang="ko-KR" altLang="en-US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pPr algn="l"/>
            <a:r>
              <a:rPr lang="ko-KR" altLang="en-US" dirty="0"/>
              <a:t>  </a:t>
            </a:r>
            <a:r>
              <a:rPr lang="ko-KR" altLang="en-US" sz="4000" dirty="0"/>
              <a:t>노인학대 발생요인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357850"/>
          </a:xfrm>
        </p:spPr>
        <p:txBody>
          <a:bodyPr>
            <a:normAutofit/>
          </a:bodyPr>
          <a:lstStyle/>
          <a:p>
            <a:r>
              <a:rPr lang="ko-KR" altLang="en-US" sz="1800" dirty="0">
                <a:latin typeface="HY울릉도B" pitchFamily="18" charset="-127"/>
                <a:ea typeface="HY울릉도B" pitchFamily="18" charset="-127"/>
              </a:rPr>
              <a:t>노인과 관련된 요인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 rot="-5400000">
            <a:off x="3381494" y="-2024229"/>
            <a:ext cx="71437" cy="5977234"/>
          </a:xfrm>
          <a:prstGeom prst="rect">
            <a:avLst/>
          </a:prstGeom>
          <a:gradFill rotWithShape="0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kumimoji="0"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285720" y="1643050"/>
          <a:ext cx="8572560" cy="47732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6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0009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026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요인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내용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260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성별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여성노인이 남성노인보다 평균수명이 긴 관계로 여성노인의수가 남성노인의 수보다 많아서 여성이 학대를 더 받는 것으로 보인다</a:t>
                      </a:r>
                      <a:r>
                        <a:rPr lang="en-US" altLang="ko-KR" sz="1200" dirty="0">
                          <a:latin typeface="HY울릉도B" pitchFamily="18" charset="-127"/>
                          <a:ea typeface="HY울릉도B" pitchFamily="18" charset="-127"/>
                        </a:rPr>
                        <a:t>.</a:t>
                      </a:r>
                      <a:endParaRPr lang="ko-KR" altLang="en-US" sz="1200" dirty="0"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320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연령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나이가 많을</a:t>
                      </a:r>
                      <a:r>
                        <a:rPr lang="ko-KR" altLang="en-US" sz="1200" baseline="0" dirty="0">
                          <a:latin typeface="HY울릉도B" pitchFamily="18" charset="-127"/>
                          <a:ea typeface="HY울릉도B" pitchFamily="18" charset="-127"/>
                        </a:rPr>
                        <a:t> 수록 학대의 위험에 크게 영향을 미치는 원인으로 본다</a:t>
                      </a:r>
                      <a:endParaRPr lang="ko-KR" altLang="en-US" sz="1200" dirty="0"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260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성격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참을성이 많고</a:t>
                      </a:r>
                      <a:r>
                        <a:rPr lang="en-US" altLang="ko-KR" sz="1200" dirty="0">
                          <a:latin typeface="HY울릉도B" pitchFamily="18" charset="-127"/>
                          <a:ea typeface="HY울릉도B" pitchFamily="18" charset="-127"/>
                        </a:rPr>
                        <a:t>, </a:t>
                      </a:r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체념을 잘하는 성격을 지닌 노인일 경우 가정 내에서  학대를 받을 가능성이  크다</a:t>
                      </a:r>
                      <a:r>
                        <a:rPr lang="en-US" altLang="ko-KR" sz="1200" dirty="0">
                          <a:latin typeface="HY울릉도B" pitchFamily="18" charset="-127"/>
                          <a:ea typeface="HY울릉도B" pitchFamily="18" charset="-127"/>
                        </a:rPr>
                        <a:t>.</a:t>
                      </a:r>
                      <a:endParaRPr lang="ko-KR" altLang="en-US" sz="1200" dirty="0"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260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신체적</a:t>
                      </a:r>
                      <a:r>
                        <a:rPr lang="en-US" altLang="ko-KR" sz="1200" dirty="0">
                          <a:latin typeface="HY울릉도B" pitchFamily="18" charset="-127"/>
                          <a:ea typeface="HY울릉도B" pitchFamily="18" charset="-127"/>
                        </a:rPr>
                        <a:t>,</a:t>
                      </a:r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정신적 건강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신체적</a:t>
                      </a:r>
                      <a:r>
                        <a:rPr lang="en-US" altLang="ko-KR" sz="1200" dirty="0">
                          <a:latin typeface="HY울릉도B" pitchFamily="18" charset="-127"/>
                          <a:ea typeface="HY울릉도B" pitchFamily="18" charset="-127"/>
                        </a:rPr>
                        <a:t>.</a:t>
                      </a:r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정신적으로 건강하지</a:t>
                      </a:r>
                      <a:r>
                        <a:rPr lang="ko-KR" altLang="en-US" sz="1200" baseline="0" dirty="0">
                          <a:latin typeface="HY울릉도B" pitchFamily="18" charset="-127"/>
                          <a:ea typeface="HY울릉도B" pitchFamily="18" charset="-127"/>
                        </a:rPr>
                        <a:t> 못한 노인은 많은 보호를 필요로 하기 때문에 더 많은 학대를 받는다</a:t>
                      </a:r>
                      <a:r>
                        <a:rPr lang="en-US" altLang="ko-KR" sz="1200" baseline="0" dirty="0">
                          <a:latin typeface="HY울릉도B" pitchFamily="18" charset="-127"/>
                          <a:ea typeface="HY울릉도B" pitchFamily="18" charset="-127"/>
                        </a:rPr>
                        <a:t>.</a:t>
                      </a:r>
                      <a:endParaRPr lang="ko-KR" altLang="en-US" sz="1200" dirty="0"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0260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과거의 경험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과거에 가족들에게 학대를 당한 경험이 있는 노인은 학대의 경험이 없는 노인보다 자신이 더 약해지고 의존을 해야 할 때 비슷한 행동을 더 나타내는 경향이 있다</a:t>
                      </a:r>
                      <a:r>
                        <a:rPr lang="en-US" altLang="ko-KR" sz="1200" dirty="0">
                          <a:latin typeface="HY울릉도B" pitchFamily="18" charset="-127"/>
                          <a:ea typeface="HY울릉도B" pitchFamily="18" charset="-127"/>
                        </a:rPr>
                        <a:t>.</a:t>
                      </a:r>
                      <a:endParaRPr lang="ko-KR" altLang="en-US" sz="1200" dirty="0"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260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세대간 갈등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과거의 가족관계가  좋지 않을 경우에  학대문제를 일으킬</a:t>
                      </a:r>
                      <a:r>
                        <a:rPr lang="ko-KR" altLang="en-US" sz="1200" baseline="0" dirty="0">
                          <a:latin typeface="HY울릉도B" pitchFamily="18" charset="-127"/>
                          <a:ea typeface="HY울릉도B" pitchFamily="18" charset="-127"/>
                        </a:rPr>
                        <a:t> 가능성이 크다</a:t>
                      </a:r>
                      <a:r>
                        <a:rPr lang="en-US" altLang="ko-KR" sz="1200" baseline="0" dirty="0">
                          <a:latin typeface="HY울릉도B" pitchFamily="18" charset="-127"/>
                          <a:ea typeface="HY울릉도B" pitchFamily="18" charset="-127"/>
                        </a:rPr>
                        <a:t>.</a:t>
                      </a:r>
                      <a:endParaRPr lang="ko-KR" altLang="en-US" sz="1200" dirty="0"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0260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의존성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다른 사람에게 자신의 부양을 의존하고 있는 노인이 학대를 더 받기 쉽다</a:t>
                      </a:r>
                      <a:r>
                        <a:rPr lang="en-US" altLang="ko-KR" sz="1200" dirty="0">
                          <a:latin typeface="HY울릉도B" pitchFamily="18" charset="-127"/>
                          <a:ea typeface="HY울릉도B" pitchFamily="18" charset="-127"/>
                        </a:rPr>
                        <a:t>.</a:t>
                      </a:r>
                      <a:endParaRPr lang="ko-KR" altLang="en-US" sz="1200" dirty="0"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0260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고립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다른 사람들로부터 고립된 노인은 도움이나 중재를 받기가 쉽지 않으므로 학대를 받을 확률이 높다</a:t>
                      </a:r>
                      <a:r>
                        <a:rPr lang="en-US" altLang="ko-KR" sz="1200" dirty="0">
                          <a:latin typeface="HY울릉도B" pitchFamily="18" charset="-127"/>
                          <a:ea typeface="HY울릉도B" pitchFamily="18" charset="-127"/>
                        </a:rPr>
                        <a:t>.</a:t>
                      </a:r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1998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음주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술을 많이 마시거나 알코올 중독의 노인은 자발적 행동이 어려울 뿐 아니라  부양능력이 없을 수 있으므로 확대를 받을 확률이 크다</a:t>
                      </a:r>
                      <a:r>
                        <a:rPr lang="en-US" altLang="ko-KR" sz="1200" dirty="0">
                          <a:latin typeface="HY울릉도B" pitchFamily="18" charset="-127"/>
                          <a:ea typeface="HY울릉도B" pitchFamily="18" charset="-127"/>
                        </a:rPr>
                        <a:t>.</a:t>
                      </a:r>
                      <a:endParaRPr lang="ko-KR" altLang="en-US" sz="1200" dirty="0"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0260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기타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건강이 나빠 의전적인 노인이 너무 과도한 요구를 한다거나 </a:t>
                      </a:r>
                      <a:r>
                        <a:rPr lang="en-US" altLang="ko-KR" sz="1200" dirty="0">
                          <a:latin typeface="HY울릉도B" pitchFamily="18" charset="-127"/>
                          <a:ea typeface="HY울릉도B" pitchFamily="18" charset="-127"/>
                        </a:rPr>
                        <a:t>, </a:t>
                      </a:r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고마움을 잘 모른다거나</a:t>
                      </a:r>
                      <a:r>
                        <a:rPr lang="en-US" altLang="ko-KR" sz="1200" dirty="0">
                          <a:latin typeface="HY울릉도B" pitchFamily="18" charset="-127"/>
                          <a:ea typeface="HY울릉도B" pitchFamily="18" charset="-127"/>
                        </a:rPr>
                        <a:t>, </a:t>
                      </a:r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자제력이 없거나 당황스런 행동을 하는 경우 부양자로 하여금 부담을 갖게</a:t>
                      </a:r>
                      <a:r>
                        <a:rPr lang="ko-KR" altLang="en-US" sz="1200" baseline="0" dirty="0">
                          <a:latin typeface="HY울릉도B" pitchFamily="18" charset="-127"/>
                          <a:ea typeface="HY울릉도B" pitchFamily="18" charset="-127"/>
                        </a:rPr>
                        <a:t> 만들고 이러한 압박은  노인학대로 이어질 수 있다</a:t>
                      </a:r>
                      <a:r>
                        <a:rPr lang="en-US" altLang="ko-KR" sz="1200" baseline="0" dirty="0">
                          <a:latin typeface="HY울릉도B" pitchFamily="18" charset="-127"/>
                          <a:ea typeface="HY울릉도B" pitchFamily="18" charset="-127"/>
                        </a:rPr>
                        <a:t>.</a:t>
                      </a:r>
                      <a:endParaRPr lang="ko-KR" altLang="en-US" sz="1200" dirty="0"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14282" y="1214422"/>
            <a:ext cx="8643998" cy="4911741"/>
          </a:xfrm>
        </p:spPr>
        <p:txBody>
          <a:bodyPr>
            <a:normAutofit/>
          </a:bodyPr>
          <a:lstStyle/>
          <a:p>
            <a:r>
              <a:rPr lang="ko-KR" altLang="en-US" sz="1800" dirty="0">
                <a:latin typeface="HY울릉도B" pitchFamily="18" charset="-127"/>
                <a:ea typeface="HY울릉도B" pitchFamily="18" charset="-127"/>
              </a:rPr>
              <a:t>부양자와 관련된 요인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 rot="-5400000">
            <a:off x="3381494" y="-2024229"/>
            <a:ext cx="71437" cy="5977234"/>
          </a:xfrm>
          <a:prstGeom prst="rect">
            <a:avLst/>
          </a:prstGeom>
          <a:gradFill rotWithShape="0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kumimoji="0"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pPr algn="l"/>
            <a:r>
              <a:rPr lang="ko-KR" altLang="en-US" dirty="0"/>
              <a:t>  </a:t>
            </a:r>
            <a:r>
              <a:rPr lang="ko-KR" altLang="en-US" sz="4000" dirty="0"/>
              <a:t>노인학대 발생요인</a:t>
            </a:r>
          </a:p>
        </p:txBody>
      </p:sp>
      <p:graphicFrame>
        <p:nvGraphicFramePr>
          <p:cNvPr id="8" name="표 7"/>
          <p:cNvGraphicFramePr>
            <a:graphicFrameLocks noGrp="1"/>
          </p:cNvGraphicFramePr>
          <p:nvPr/>
        </p:nvGraphicFramePr>
        <p:xfrm>
          <a:off x="285720" y="1643050"/>
          <a:ext cx="8572560" cy="37872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6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0009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026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요인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내용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260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신체적</a:t>
                      </a:r>
                      <a:r>
                        <a:rPr lang="en-US" altLang="ko-KR" sz="1200" dirty="0">
                          <a:latin typeface="HY울릉도B" pitchFamily="18" charset="-127"/>
                          <a:ea typeface="HY울릉도B" pitchFamily="18" charset="-127"/>
                        </a:rPr>
                        <a:t>. </a:t>
                      </a:r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정서적 장애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신체적</a:t>
                      </a:r>
                      <a:r>
                        <a:rPr lang="en-US" altLang="ko-KR" sz="1200" dirty="0">
                          <a:latin typeface="HY울릉도B" pitchFamily="18" charset="-127"/>
                          <a:ea typeface="HY울릉도B" pitchFamily="18" charset="-127"/>
                        </a:rPr>
                        <a:t>, </a:t>
                      </a:r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정서적 문제를 가진 부양자는 건강이 좋지 못하거나 의존적인 노인을 부양하는데 위험률이 높다</a:t>
                      </a:r>
                      <a:r>
                        <a:rPr lang="en-US" altLang="ko-KR" sz="1200" dirty="0">
                          <a:latin typeface="HY울릉도B" pitchFamily="18" charset="-127"/>
                          <a:ea typeface="HY울릉도B" pitchFamily="18" charset="-127"/>
                        </a:rPr>
                        <a:t>.</a:t>
                      </a:r>
                      <a:endParaRPr lang="ko-KR" altLang="en-US" sz="1200" dirty="0"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320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성격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타인을 비난 </a:t>
                      </a:r>
                      <a:r>
                        <a:rPr lang="en-US" altLang="ko-KR" sz="1200" dirty="0">
                          <a:latin typeface="HY울릉도B" pitchFamily="18" charset="-127"/>
                          <a:ea typeface="HY울릉도B" pitchFamily="18" charset="-127"/>
                        </a:rPr>
                        <a:t>,</a:t>
                      </a:r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비판하거나 냉담한 성격을 지닌 사람은 의존적인 노인을 돌보기가 어렵거나</a:t>
                      </a:r>
                      <a:r>
                        <a:rPr lang="en-US" altLang="ko-KR" sz="1200" dirty="0">
                          <a:latin typeface="HY울릉도B" pitchFamily="18" charset="-127"/>
                          <a:ea typeface="HY울릉도B" pitchFamily="18" charset="-127"/>
                        </a:rPr>
                        <a:t>, </a:t>
                      </a:r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참을성이 많고 체념을 잘하는 성격을 지닌 노인일 경우 가정</a:t>
                      </a:r>
                      <a:r>
                        <a:rPr lang="ko-KR" altLang="en-US" sz="1200" baseline="0" dirty="0">
                          <a:latin typeface="HY울릉도B" pitchFamily="18" charset="-127"/>
                          <a:ea typeface="HY울릉도B" pitchFamily="18" charset="-127"/>
                        </a:rPr>
                        <a:t> 내에서 학대를 받을 가능성이 크다</a:t>
                      </a:r>
                      <a:r>
                        <a:rPr lang="en-US" altLang="ko-KR" sz="1200" baseline="0" dirty="0">
                          <a:latin typeface="HY울릉도B" pitchFamily="18" charset="-127"/>
                          <a:ea typeface="HY울릉도B" pitchFamily="18" charset="-127"/>
                        </a:rPr>
                        <a:t>.</a:t>
                      </a:r>
                      <a:endParaRPr lang="ko-KR" altLang="en-US" sz="1200" dirty="0"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260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과거의 경험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아동기 때 학대를 받은 경험이 있는 부양자가 노인학대자가 되기 쉽다</a:t>
                      </a:r>
                      <a:r>
                        <a:rPr lang="en-US" altLang="ko-KR" sz="1200" dirty="0">
                          <a:latin typeface="HY울릉도B" pitchFamily="18" charset="-127"/>
                          <a:ea typeface="HY울릉도B" pitchFamily="18" charset="-127"/>
                        </a:rPr>
                        <a:t>.</a:t>
                      </a:r>
                      <a:endParaRPr lang="ko-KR" altLang="en-US" sz="1200" dirty="0"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260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스트레스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다양한 스트레스를 받고 있는 사람은 다른 사람을 부양할 의욕을 상실하는 경우가 있다</a:t>
                      </a:r>
                      <a:r>
                        <a:rPr lang="en-US" altLang="ko-KR" sz="1200" dirty="0">
                          <a:latin typeface="HY울릉도B" pitchFamily="18" charset="-127"/>
                          <a:ea typeface="HY울릉도B" pitchFamily="18" charset="-127"/>
                        </a:rPr>
                        <a:t>.</a:t>
                      </a:r>
                      <a:endParaRPr lang="ko-KR" altLang="en-US" sz="1200" dirty="0"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0260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부양경험의 부족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부양의 경험이 없는 사람이나 자기 중심적 사고를 가진 사람은 의존적인 노인을 잘 부양할 수 없다</a:t>
                      </a:r>
                      <a:r>
                        <a:rPr lang="en-US" altLang="ko-KR" sz="1200" dirty="0">
                          <a:latin typeface="HY울릉도B" pitchFamily="18" charset="-127"/>
                          <a:ea typeface="HY울릉도B" pitchFamily="18" charset="-127"/>
                        </a:rPr>
                        <a:t>.</a:t>
                      </a:r>
                      <a:endParaRPr lang="ko-KR" altLang="en-US" sz="1200" dirty="0"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260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음주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술을 많이</a:t>
                      </a:r>
                      <a:r>
                        <a:rPr lang="en-US" altLang="ko-KR" sz="1200" baseline="0" dirty="0">
                          <a:latin typeface="HY울릉도B" pitchFamily="18" charset="-127"/>
                          <a:ea typeface="HY울릉도B" pitchFamily="18" charset="-127"/>
                        </a:rPr>
                        <a:t> </a:t>
                      </a:r>
                      <a:r>
                        <a:rPr lang="ko-KR" altLang="en-US" sz="1200" baseline="0" dirty="0">
                          <a:latin typeface="HY울릉도B" pitchFamily="18" charset="-127"/>
                          <a:ea typeface="HY울릉도B" pitchFamily="18" charset="-127"/>
                        </a:rPr>
                        <a:t>마셔 문제를 일으키는 사람은 부정적인 감정을 가지고 행동하는 경향이 많다</a:t>
                      </a:r>
                      <a:r>
                        <a:rPr lang="en-US" altLang="ko-KR" sz="1200" baseline="0" dirty="0">
                          <a:latin typeface="HY울릉도B" pitchFamily="18" charset="-127"/>
                          <a:ea typeface="HY울릉도B" pitchFamily="18" charset="-127"/>
                        </a:rPr>
                        <a:t>.</a:t>
                      </a:r>
                      <a:endParaRPr lang="ko-KR" altLang="en-US" sz="1200" dirty="0"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0260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약물남용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과다한 약물복용이나 남용으로 부양자가  자신이 제대로 부양을 하지 못한다는 것을 잘 알지 못하거나</a:t>
                      </a:r>
                      <a:r>
                        <a:rPr lang="en-US" altLang="ko-KR" sz="1200" dirty="0">
                          <a:latin typeface="HY울릉도B" pitchFamily="18" charset="-127"/>
                          <a:ea typeface="HY울릉도B" pitchFamily="18" charset="-127"/>
                        </a:rPr>
                        <a:t>, </a:t>
                      </a:r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왜곡된 판단이나 인지로 인해 학대를</a:t>
                      </a:r>
                      <a:r>
                        <a:rPr lang="ko-KR" altLang="en-US" sz="1200" baseline="0" dirty="0">
                          <a:latin typeface="HY울릉도B" pitchFamily="18" charset="-127"/>
                          <a:ea typeface="HY울릉도B" pitchFamily="18" charset="-127"/>
                        </a:rPr>
                        <a:t> 하게 된다</a:t>
                      </a:r>
                      <a:r>
                        <a:rPr lang="en-US" altLang="ko-KR" sz="1200" baseline="0">
                          <a:latin typeface="HY울릉도B" pitchFamily="18" charset="-127"/>
                          <a:ea typeface="HY울릉도B" pitchFamily="18" charset="-127"/>
                        </a:rPr>
                        <a:t>.</a:t>
                      </a:r>
                      <a:endParaRPr lang="ko-KR" altLang="en-US" sz="1200" dirty="0"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0260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기타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14282" y="1214422"/>
            <a:ext cx="8643998" cy="5286412"/>
          </a:xfrm>
        </p:spPr>
        <p:txBody>
          <a:bodyPr>
            <a:normAutofit/>
          </a:bodyPr>
          <a:lstStyle/>
          <a:p>
            <a:r>
              <a:rPr lang="ko-KR" altLang="en-US" sz="1800" dirty="0">
                <a:latin typeface="HY울릉도B" pitchFamily="18" charset="-127"/>
                <a:ea typeface="HY울릉도B" pitchFamily="18" charset="-127"/>
              </a:rPr>
              <a:t>가족상황적요인</a:t>
            </a:r>
            <a:endParaRPr lang="en-US" altLang="ko-KR" sz="1800" dirty="0">
              <a:latin typeface="HY울릉도B" pitchFamily="18" charset="-127"/>
              <a:ea typeface="HY울릉도B" pitchFamily="18" charset="-127"/>
            </a:endParaRPr>
          </a:p>
          <a:p>
            <a:endParaRPr lang="en-US" altLang="ko-KR" sz="1800" dirty="0">
              <a:latin typeface="HY울릉도B" pitchFamily="18" charset="-127"/>
              <a:ea typeface="HY울릉도B" pitchFamily="18" charset="-127"/>
            </a:endParaRPr>
          </a:p>
          <a:p>
            <a:endParaRPr lang="en-US" altLang="ko-KR" sz="1800" dirty="0">
              <a:latin typeface="HY울릉도B" pitchFamily="18" charset="-127"/>
              <a:ea typeface="HY울릉도B" pitchFamily="18" charset="-127"/>
            </a:endParaRPr>
          </a:p>
          <a:p>
            <a:endParaRPr lang="en-US" altLang="ko-KR" sz="1800" dirty="0">
              <a:latin typeface="HY울릉도B" pitchFamily="18" charset="-127"/>
              <a:ea typeface="HY울릉도B" pitchFamily="18" charset="-127"/>
            </a:endParaRPr>
          </a:p>
          <a:p>
            <a:endParaRPr lang="en-US" altLang="ko-KR" sz="1800" dirty="0">
              <a:latin typeface="HY울릉도B" pitchFamily="18" charset="-127"/>
              <a:ea typeface="HY울릉도B" pitchFamily="18" charset="-127"/>
            </a:endParaRPr>
          </a:p>
          <a:p>
            <a:endParaRPr lang="en-US" altLang="ko-KR" sz="1800" dirty="0">
              <a:latin typeface="HY울릉도B" pitchFamily="18" charset="-127"/>
              <a:ea typeface="HY울릉도B" pitchFamily="18" charset="-127"/>
            </a:endParaRPr>
          </a:p>
          <a:p>
            <a:endParaRPr lang="en-US" altLang="ko-KR" sz="1800" dirty="0">
              <a:latin typeface="HY울릉도B" pitchFamily="18" charset="-127"/>
              <a:ea typeface="HY울릉도B" pitchFamily="18" charset="-127"/>
            </a:endParaRPr>
          </a:p>
          <a:p>
            <a:endParaRPr lang="en-US" altLang="ko-KR" sz="1800" dirty="0">
              <a:latin typeface="HY울릉도B" pitchFamily="18" charset="-127"/>
              <a:ea typeface="HY울릉도B" pitchFamily="18" charset="-127"/>
            </a:endParaRPr>
          </a:p>
          <a:p>
            <a:endParaRPr lang="en-US" altLang="ko-KR" sz="18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ko-KR" altLang="en-US" sz="1800" dirty="0">
                <a:latin typeface="HY울릉도B" pitchFamily="18" charset="-127"/>
                <a:ea typeface="HY울릉도B" pitchFamily="18" charset="-127"/>
              </a:rPr>
              <a:t>사회적 요인</a:t>
            </a:r>
            <a:endParaRPr lang="en-US" altLang="ko-KR" sz="1800" dirty="0">
              <a:latin typeface="HY울릉도B" pitchFamily="18" charset="-127"/>
              <a:ea typeface="HY울릉도B" pitchFamily="18" charset="-127"/>
            </a:endParaRPr>
          </a:p>
          <a:p>
            <a:pPr>
              <a:buNone/>
            </a:pPr>
            <a:endParaRPr lang="ko-KR" altLang="en-US" sz="1800" dirty="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 rot="-5400000">
            <a:off x="3381494" y="-2024229"/>
            <a:ext cx="71437" cy="5977234"/>
          </a:xfrm>
          <a:prstGeom prst="rect">
            <a:avLst/>
          </a:prstGeom>
          <a:gradFill rotWithShape="0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kumimoji="0"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 fontScale="90000"/>
          </a:bodyPr>
          <a:lstStyle/>
          <a:p>
            <a:pPr algn="l"/>
            <a:r>
              <a:rPr lang="ko-KR" altLang="en-US" dirty="0"/>
              <a:t>  </a:t>
            </a:r>
            <a:r>
              <a:rPr lang="ko-KR" altLang="en-US" sz="4000" dirty="0"/>
              <a:t>노인학대 발생요인</a:t>
            </a:r>
          </a:p>
        </p:txBody>
      </p:sp>
      <p:graphicFrame>
        <p:nvGraphicFramePr>
          <p:cNvPr id="8" name="표 7"/>
          <p:cNvGraphicFramePr>
            <a:graphicFrameLocks noGrp="1"/>
          </p:cNvGraphicFramePr>
          <p:nvPr/>
        </p:nvGraphicFramePr>
        <p:xfrm>
          <a:off x="285720" y="1643050"/>
          <a:ext cx="8572560" cy="2524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16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0009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026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요인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내용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260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어려운 생활주기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노인을 부양해야 하는 시기가 생활주기에 있어  어려운 단계일 경우에는  부양자의 스트레스가  더해져 노인학대로 나타나기</a:t>
                      </a:r>
                      <a:r>
                        <a:rPr lang="en-US" altLang="ko-KR" sz="1200" dirty="0">
                          <a:latin typeface="HY울릉도B" pitchFamily="18" charset="-127"/>
                          <a:ea typeface="HY울릉도B" pitchFamily="18" charset="-127"/>
                        </a:rPr>
                        <a:t> </a:t>
                      </a:r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쉽다</a:t>
                      </a:r>
                      <a:r>
                        <a:rPr lang="en-US" altLang="ko-KR" sz="1200" dirty="0">
                          <a:latin typeface="HY울릉도B" pitchFamily="18" charset="-127"/>
                          <a:ea typeface="HY울릉도B" pitchFamily="18" charset="-127"/>
                        </a:rPr>
                        <a:t>.</a:t>
                      </a:r>
                      <a:endParaRPr lang="ko-KR" altLang="en-US" sz="1200" dirty="0"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320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의료비용의 과중한 부담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가족들의 스트레스의 원인이 될 수 있어 노인학대의 원인이 될 수 있다</a:t>
                      </a:r>
                      <a:r>
                        <a:rPr lang="en-US" altLang="ko-KR" sz="1200" dirty="0">
                          <a:latin typeface="HY울릉도B" pitchFamily="18" charset="-127"/>
                          <a:ea typeface="HY울릉도B" pitchFamily="18" charset="-127"/>
                        </a:rPr>
                        <a:t>.</a:t>
                      </a:r>
                      <a:endParaRPr lang="ko-KR" altLang="en-US" sz="1200" dirty="0"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260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내키지 않은 부양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마지못해</a:t>
                      </a:r>
                      <a:r>
                        <a:rPr lang="ko-KR" altLang="en-US" sz="1200" baseline="0" dirty="0">
                          <a:latin typeface="HY울릉도B" pitchFamily="18" charset="-127"/>
                          <a:ea typeface="HY울릉도B" pitchFamily="18" charset="-127"/>
                        </a:rPr>
                        <a:t> 노인을 부양한다면 좋지 못한 부양결과를 초래할 것이다</a:t>
                      </a:r>
                      <a:r>
                        <a:rPr lang="en-US" altLang="ko-KR" sz="1200" baseline="0" dirty="0">
                          <a:latin typeface="HY울릉도B" pitchFamily="18" charset="-127"/>
                          <a:ea typeface="HY울릉도B" pitchFamily="18" charset="-127"/>
                        </a:rPr>
                        <a:t>.</a:t>
                      </a:r>
                      <a:endParaRPr lang="ko-KR" altLang="en-US" sz="1200" dirty="0"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260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부족한 가족지원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노부모를 부양하는 자가 일정기간도 쉴 수 없다면</a:t>
                      </a:r>
                      <a:r>
                        <a:rPr lang="en-US" altLang="ko-KR" sz="1200" dirty="0">
                          <a:latin typeface="HY울릉도B" pitchFamily="18" charset="-127"/>
                          <a:ea typeface="HY울릉도B" pitchFamily="18" charset="-127"/>
                        </a:rPr>
                        <a:t>,</a:t>
                      </a:r>
                      <a:r>
                        <a:rPr lang="en-US" altLang="ko-KR" sz="1200" baseline="0" dirty="0">
                          <a:latin typeface="HY울릉도B" pitchFamily="18" charset="-127"/>
                          <a:ea typeface="HY울릉도B" pitchFamily="18" charset="-127"/>
                        </a:rPr>
                        <a:t> </a:t>
                      </a:r>
                      <a:r>
                        <a:rPr lang="ko-KR" altLang="en-US" sz="1200" baseline="0" dirty="0">
                          <a:latin typeface="HY울릉도B" pitchFamily="18" charset="-127"/>
                          <a:ea typeface="HY울릉도B" pitchFamily="18" charset="-127"/>
                        </a:rPr>
                        <a:t>부양으로 인한 부담감은 매우 </a:t>
                      </a:r>
                      <a:r>
                        <a:rPr lang="ko-KR" altLang="en-US" sz="1200" baseline="0" dirty="0" err="1">
                          <a:latin typeface="HY울릉도B" pitchFamily="18" charset="-127"/>
                          <a:ea typeface="HY울릉도B" pitchFamily="18" charset="-127"/>
                        </a:rPr>
                        <a:t>클것이다</a:t>
                      </a:r>
                      <a:r>
                        <a:rPr lang="en-US" altLang="ko-KR" sz="1200" baseline="0" dirty="0">
                          <a:latin typeface="HY울릉도B" pitchFamily="18" charset="-127"/>
                          <a:ea typeface="HY울릉도B" pitchFamily="18" charset="-127"/>
                        </a:rPr>
                        <a:t>.</a:t>
                      </a:r>
                      <a:endParaRPr lang="ko-KR" altLang="en-US" sz="1200" dirty="0"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0260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부부간의 갈등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부부간의 문제로 인한 스트레스는 노인학대를 유발하는 원인이 될 수 있다</a:t>
                      </a:r>
                      <a:r>
                        <a:rPr lang="en-US" altLang="ko-KR" sz="1200" dirty="0">
                          <a:latin typeface="HY울릉도B" pitchFamily="18" charset="-127"/>
                          <a:ea typeface="HY울릉도B" pitchFamily="18" charset="-127"/>
                        </a:rPr>
                        <a:t>.</a:t>
                      </a:r>
                      <a:endParaRPr lang="ko-KR" altLang="en-US" sz="1200" dirty="0"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85720" y="4714884"/>
          <a:ext cx="8572560" cy="202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307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294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요인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내용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노인차별주의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노인에 선입감 때문에 우리사회가 노인은 무능력하다는 이유로 사회의 많은 활동으로 </a:t>
                      </a:r>
                      <a:r>
                        <a:rPr lang="ko-KR" altLang="en-US" sz="1200" baseline="0" dirty="0">
                          <a:latin typeface="HY울릉도B" pitchFamily="18" charset="-127"/>
                          <a:ea typeface="HY울릉도B" pitchFamily="18" charset="-127"/>
                        </a:rPr>
                        <a:t> </a:t>
                      </a:r>
                      <a:r>
                        <a:rPr lang="ko-KR" altLang="en-US" sz="1200" baseline="0" dirty="0" err="1">
                          <a:latin typeface="HY울릉도B" pitchFamily="18" charset="-127"/>
                          <a:ea typeface="HY울릉도B" pitchFamily="18" charset="-127"/>
                        </a:rPr>
                        <a:t>부터</a:t>
                      </a:r>
                      <a:r>
                        <a:rPr lang="ko-KR" altLang="en-US" sz="1200" baseline="0" dirty="0">
                          <a:latin typeface="HY울릉도B" pitchFamily="18" charset="-127"/>
                          <a:ea typeface="HY울릉도B" pitchFamily="18" charset="-127"/>
                        </a:rPr>
                        <a:t> </a:t>
                      </a:r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노인을 이탈 시키는 것이다</a:t>
                      </a:r>
                      <a:r>
                        <a:rPr lang="en-US" altLang="ko-KR" sz="1200" dirty="0">
                          <a:latin typeface="HY울릉도B" pitchFamily="18" charset="-127"/>
                          <a:ea typeface="HY울릉도B" pitchFamily="18" charset="-127"/>
                        </a:rPr>
                        <a:t>.</a:t>
                      </a:r>
                      <a:endParaRPr lang="ko-KR" altLang="en-US" sz="1200" dirty="0"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가족내의 구조적</a:t>
                      </a:r>
                      <a:endParaRPr lang="en-US" altLang="ko-KR" sz="1200" dirty="0"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 변화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핵가족화로  부양자의 역할을 수행할  자녀의 수가 적어지고  지리적으로 떨어져  생활함에 노인이 외부와 고립되어 생활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가치관의 변화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부모에 대한 효의 의식에도 큰 변화가 초래되었다</a:t>
                      </a:r>
                      <a:r>
                        <a:rPr lang="en-US" altLang="ko-KR" sz="1200" dirty="0">
                          <a:latin typeface="HY울릉도B" pitchFamily="18" charset="-127"/>
                          <a:ea typeface="HY울릉도B" pitchFamily="18" charset="-127"/>
                        </a:rPr>
                        <a:t>.</a:t>
                      </a:r>
                      <a:endParaRPr lang="ko-KR" altLang="en-US" sz="1200" dirty="0"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노인복지시설의 부족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>
                          <a:latin typeface="HY울릉도B" pitchFamily="18" charset="-127"/>
                          <a:ea typeface="HY울릉도B" pitchFamily="18" charset="-127"/>
                        </a:rPr>
                        <a:t>주간보호 및</a:t>
                      </a:r>
                      <a:r>
                        <a:rPr lang="ko-KR" altLang="en-US" sz="1200" baseline="0" dirty="0">
                          <a:latin typeface="HY울릉도B" pitchFamily="18" charset="-127"/>
                          <a:ea typeface="HY울릉도B" pitchFamily="18" charset="-127"/>
                        </a:rPr>
                        <a:t> 노인을 위탁보호 하는 시설등과 같은 적극적인 개입이 필요하다</a:t>
                      </a:r>
                      <a:r>
                        <a:rPr lang="en-US" altLang="ko-KR" sz="1200" baseline="0" dirty="0">
                          <a:latin typeface="HY울릉도B" pitchFamily="18" charset="-127"/>
                          <a:ea typeface="HY울릉도B" pitchFamily="18" charset="-127"/>
                        </a:rPr>
                        <a:t>.</a:t>
                      </a:r>
                      <a:endParaRPr lang="ko-KR" altLang="en-US" sz="1200" dirty="0"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pPr algn="l"/>
            <a:r>
              <a:rPr lang="ko-KR" altLang="en-US" sz="4000" dirty="0"/>
              <a:t>     노인학대 의 특성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 rot="-5400000">
            <a:off x="3310056" y="-1952791"/>
            <a:ext cx="71437" cy="5977234"/>
          </a:xfrm>
          <a:prstGeom prst="rect">
            <a:avLst/>
          </a:prstGeom>
          <a:gradFill rotWithShape="0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0"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14282" y="1643050"/>
            <a:ext cx="8643998" cy="48577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928662" y="2428868"/>
            <a:ext cx="2071702" cy="20002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지속성</a:t>
            </a:r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4" name="타원 13"/>
          <p:cNvSpPr/>
          <p:nvPr/>
        </p:nvSpPr>
        <p:spPr>
          <a:xfrm>
            <a:off x="2714612" y="4286256"/>
            <a:ext cx="2071702" cy="20002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복합성</a:t>
            </a:r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endParaRPr lang="ko-KR" altLang="en-US" dirty="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5" name="타원 14"/>
          <p:cNvSpPr/>
          <p:nvPr/>
        </p:nvSpPr>
        <p:spPr>
          <a:xfrm>
            <a:off x="5000628" y="2285992"/>
            <a:ext cx="2071702" cy="20002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반복성</a:t>
            </a:r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endParaRPr lang="ko-KR" altLang="en-US" dirty="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6" name="타원 15"/>
          <p:cNvSpPr/>
          <p:nvPr/>
        </p:nvSpPr>
        <p:spPr>
          <a:xfrm>
            <a:off x="6572264" y="4357694"/>
            <a:ext cx="2071702" cy="20002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 err="1">
                <a:latin typeface="HY울릉도B" pitchFamily="18" charset="-127"/>
                <a:ea typeface="HY울릉도B" pitchFamily="18" charset="-127"/>
              </a:rPr>
              <a:t>은폐성</a:t>
            </a:r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endParaRPr lang="ko-KR" altLang="en-US" dirty="0">
              <a:latin typeface="HY울릉도B" pitchFamily="18" charset="-127"/>
              <a:ea typeface="HY울릉도B" pitchFamily="18" charset="-127"/>
            </a:endParaRPr>
          </a:p>
        </p:txBody>
      </p:sp>
      <p:cxnSp>
        <p:nvCxnSpPr>
          <p:cNvPr id="18" name="직선 화살표 연결선 17"/>
          <p:cNvCxnSpPr/>
          <p:nvPr/>
        </p:nvCxnSpPr>
        <p:spPr>
          <a:xfrm rot="16200000" flipH="1">
            <a:off x="2643174" y="4286256"/>
            <a:ext cx="285752" cy="28575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/>
          <p:cNvCxnSpPr/>
          <p:nvPr/>
        </p:nvCxnSpPr>
        <p:spPr>
          <a:xfrm rot="10800000" flipV="1">
            <a:off x="4643438" y="4071942"/>
            <a:ext cx="500066" cy="42862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직선 화살표 연결선 22"/>
          <p:cNvCxnSpPr/>
          <p:nvPr/>
        </p:nvCxnSpPr>
        <p:spPr>
          <a:xfrm rot="16200000" flipH="1">
            <a:off x="6679421" y="4179099"/>
            <a:ext cx="357190" cy="28575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071538" y="3214686"/>
            <a:ext cx="1857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오랜 기간 동안 </a:t>
            </a:r>
            <a:endParaRPr lang="en-US" altLang="ko-KR" sz="14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노인학대가 있어왔음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86050" y="5143512"/>
            <a:ext cx="19288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가족 내에서 복합적이고  상호적인 원인</a:t>
            </a:r>
            <a:endParaRPr lang="en-US" altLang="ko-KR" sz="14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1400" dirty="0">
                <a:latin typeface="HY울릉도B" pitchFamily="18" charset="-127"/>
                <a:ea typeface="HY울릉도B" pitchFamily="18" charset="-127"/>
              </a:rPr>
              <a:t> </a:t>
            </a: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존재함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072066" y="3143248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노인학대는 한번이 </a:t>
            </a:r>
            <a:endParaRPr lang="en-US" altLang="ko-KR" sz="14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아닌 반복하여 발생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43702" y="5214950"/>
            <a:ext cx="192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남에게 알리고 싶어</a:t>
            </a:r>
            <a:endParaRPr lang="en-US" altLang="ko-KR" sz="14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하지 않은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pPr algn="l"/>
            <a:r>
              <a:rPr lang="ko-KR" altLang="en-US" dirty="0"/>
              <a:t>     </a:t>
            </a:r>
            <a:r>
              <a:rPr lang="ko-KR" altLang="en-US" sz="4000" dirty="0"/>
              <a:t>노인학대 사례와 관리지침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 rot="-5400000">
            <a:off x="3310056" y="-1952791"/>
            <a:ext cx="71437" cy="5977234"/>
          </a:xfrm>
          <a:prstGeom prst="rect">
            <a:avLst/>
          </a:prstGeom>
          <a:gradFill rotWithShape="0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0"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14282" y="1571612"/>
            <a:ext cx="8643998" cy="4929222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Picture 2" descr="C:\Users\장수원04\Desktop\새 폴더 (2)\6.PNG"/>
          <p:cNvPicPr>
            <a:picLocks noChangeAspect="1" noChangeArrowheads="1"/>
          </p:cNvPicPr>
          <p:nvPr/>
        </p:nvPicPr>
        <p:blipFill>
          <a:blip r:embed="rId2" cstate="print"/>
          <a:srcRect l="4195" t="14319" r="53858" b="41133"/>
          <a:stretch>
            <a:fillRect/>
          </a:stretch>
        </p:blipFill>
        <p:spPr bwMode="auto">
          <a:xfrm>
            <a:off x="285720" y="1714488"/>
            <a:ext cx="8501122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457200" y="274638"/>
            <a:ext cx="8229600" cy="796908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400" b="1" i="0" u="none" strike="noStrike" kern="1200" cap="none" spc="0" normalizeH="0" baseline="0" noProof="0" dirty="0">
                <a:ln w="11430">
                  <a:solidFill>
                    <a:schemeClr val="tx2">
                      <a:shade val="25000"/>
                      <a:alpha val="75000"/>
                    </a:schemeClr>
                  </a:solidFill>
                </a:ln>
                <a:gradFill>
                  <a:gsLst>
                    <a:gs pos="0">
                      <a:schemeClr val="tx2"/>
                    </a:gs>
                    <a:gs pos="50000">
                      <a:schemeClr val="tx2"/>
                    </a:gs>
                    <a:gs pos="100000">
                      <a:schemeClr val="tx2">
                        <a:shade val="90000"/>
                      </a:schemeClr>
                    </a:gs>
                  </a:gsLst>
                  <a:lin ang="5400000" scaled="0"/>
                </a:gradFill>
                <a:effectLst>
                  <a:outerShdw blurRad="50800" dist="25400" dir="5460000" algn="tl" rotWithShape="0">
                    <a:srgbClr val="000000">
                      <a:alpha val="27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 </a:t>
            </a:r>
            <a:r>
              <a:rPr kumimoji="0" lang="ko-KR" altLang="en-US" sz="4000" b="1" i="0" u="none" strike="noStrike" kern="1200" cap="none" spc="0" normalizeH="0" baseline="0" noProof="0" dirty="0">
                <a:ln w="11430">
                  <a:solidFill>
                    <a:schemeClr val="tx2">
                      <a:shade val="25000"/>
                      <a:alpha val="75000"/>
                    </a:schemeClr>
                  </a:solidFill>
                </a:ln>
                <a:gradFill>
                  <a:gsLst>
                    <a:gs pos="0">
                      <a:schemeClr val="tx2"/>
                    </a:gs>
                    <a:gs pos="50000">
                      <a:schemeClr val="tx2"/>
                    </a:gs>
                    <a:gs pos="100000">
                      <a:schemeClr val="tx2">
                        <a:shade val="90000"/>
                      </a:schemeClr>
                    </a:gs>
                  </a:gsLst>
                  <a:lin ang="5400000" scaled="0"/>
                </a:gradFill>
                <a:effectLst>
                  <a:outerShdw blurRad="50800" dist="25400" dir="5460000" algn="tl" rotWithShape="0">
                    <a:srgbClr val="000000">
                      <a:alpha val="27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노인학대를 예방하려면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 rot="-5400000">
            <a:off x="3381494" y="-1881353"/>
            <a:ext cx="71437" cy="5977234"/>
          </a:xfrm>
          <a:prstGeom prst="rect">
            <a:avLst/>
          </a:prstGeom>
          <a:gradFill rotWithShape="0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0"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/>
        </p:nvGraphicFramePr>
        <p:xfrm>
          <a:off x="357158" y="2786058"/>
          <a:ext cx="8358246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91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17912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HY울릉도B" pitchFamily="18" charset="-127"/>
                          <a:ea typeface="HY울릉도B" pitchFamily="18" charset="-127"/>
                        </a:rPr>
                        <a:t>시설의 역할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dirty="0">
                          <a:latin typeface="HY울릉도B" pitchFamily="18" charset="-127"/>
                          <a:ea typeface="HY울릉도B" pitchFamily="18" charset="-127"/>
                        </a:rPr>
                        <a:t>시설 종사자의 역할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1400" baseline="0" dirty="0">
                          <a:latin typeface="HY울릉도B" pitchFamily="18" charset="-127"/>
                          <a:ea typeface="HY울릉도B" pitchFamily="18" charset="-127"/>
                        </a:rPr>
                        <a:t>시설 운영규정에 학대행위 예방과 해결을 위한 규정 명문화</a:t>
                      </a:r>
                      <a:r>
                        <a:rPr lang="en-US" altLang="ko-KR" sz="1400" baseline="0" dirty="0">
                          <a:latin typeface="HY울릉도B" pitchFamily="18" charset="-127"/>
                          <a:ea typeface="HY울릉도B" pitchFamily="18" charset="-127"/>
                        </a:rPr>
                        <a:t>, </a:t>
                      </a:r>
                      <a:r>
                        <a:rPr lang="ko-KR" altLang="en-US" sz="1400" baseline="0" dirty="0">
                          <a:latin typeface="HY울릉도B" pitchFamily="18" charset="-127"/>
                          <a:ea typeface="HY울릉도B" pitchFamily="18" charset="-127"/>
                        </a:rPr>
                        <a:t>철저한 교육과 지도 감독 실시</a:t>
                      </a:r>
                      <a:endParaRPr lang="en-US" altLang="ko-KR" sz="1400" baseline="0" dirty="0"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1400" baseline="0" dirty="0">
                          <a:latin typeface="HY울릉도B" pitchFamily="18" charset="-127"/>
                          <a:ea typeface="HY울릉도B" pitchFamily="18" charset="-127"/>
                        </a:rPr>
                        <a:t>시설 내에 노인학대에 해당하는 구체적 행위공시</a:t>
                      </a:r>
                      <a:endParaRPr lang="en-US" altLang="ko-KR" sz="1400" baseline="0" dirty="0"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1400" baseline="0" dirty="0">
                          <a:latin typeface="HY울릉도B" pitchFamily="18" charset="-127"/>
                          <a:ea typeface="HY울릉도B" pitchFamily="18" charset="-127"/>
                        </a:rPr>
                        <a:t>종사자와  생활노인들에게 인권교육자료 보급</a:t>
                      </a:r>
                      <a:endParaRPr lang="en-US" altLang="ko-KR" sz="1400" baseline="0" dirty="0"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1400" baseline="0" dirty="0">
                          <a:latin typeface="HY울릉도B" pitchFamily="18" charset="-127"/>
                          <a:ea typeface="HY울릉도B" pitchFamily="18" charset="-127"/>
                        </a:rPr>
                        <a:t>노인인권 및 학대와 관련된 외부강사 초빙</a:t>
                      </a:r>
                      <a:r>
                        <a:rPr lang="en-US" altLang="ko-KR" sz="1400" baseline="0" dirty="0">
                          <a:latin typeface="HY울릉도B" pitchFamily="18" charset="-127"/>
                          <a:ea typeface="HY울릉도B" pitchFamily="18" charset="-127"/>
                        </a:rPr>
                        <a:t>(</a:t>
                      </a:r>
                      <a:r>
                        <a:rPr lang="ko-KR" altLang="en-US" sz="1400" baseline="0" dirty="0">
                          <a:latin typeface="HY울릉도B" pitchFamily="18" charset="-127"/>
                          <a:ea typeface="HY울릉도B" pitchFamily="18" charset="-127"/>
                        </a:rPr>
                        <a:t>노인보호전문기관</a:t>
                      </a:r>
                      <a:r>
                        <a:rPr lang="en-US" altLang="ko-KR" sz="1400" baseline="0" dirty="0">
                          <a:latin typeface="HY울릉도B" pitchFamily="18" charset="-127"/>
                          <a:ea typeface="HY울릉도B" pitchFamily="18" charset="-127"/>
                        </a:rPr>
                        <a:t>) </a:t>
                      </a:r>
                      <a:r>
                        <a:rPr lang="ko-KR" altLang="en-US" sz="1400" baseline="0" dirty="0">
                          <a:latin typeface="HY울릉도B" pitchFamily="18" charset="-127"/>
                          <a:ea typeface="HY울릉도B" pitchFamily="18" charset="-127"/>
                        </a:rPr>
                        <a:t>등 교육을 최소분기 </a:t>
                      </a:r>
                      <a:r>
                        <a:rPr lang="en-US" altLang="ko-KR" sz="1400" baseline="0" dirty="0">
                          <a:latin typeface="HY울릉도B" pitchFamily="18" charset="-127"/>
                          <a:ea typeface="HY울릉도B" pitchFamily="18" charset="-127"/>
                        </a:rPr>
                        <a:t>1</a:t>
                      </a:r>
                      <a:r>
                        <a:rPr lang="ko-KR" altLang="en-US" sz="1400" baseline="0" dirty="0">
                          <a:latin typeface="HY울릉도B" pitchFamily="18" charset="-127"/>
                          <a:ea typeface="HY울릉도B" pitchFamily="18" charset="-127"/>
                        </a:rPr>
                        <a:t>회 이상 정기적으로 실시</a:t>
                      </a:r>
                      <a:endParaRPr lang="en-US" altLang="ko-KR" sz="1400" baseline="0" dirty="0"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1400" baseline="0" dirty="0">
                          <a:latin typeface="HY울릉도B" pitchFamily="18" charset="-127"/>
                          <a:ea typeface="HY울릉도B" pitchFamily="18" charset="-127"/>
                        </a:rPr>
                        <a:t>시설운영 전반에 대한 외부 전문가  자문실시</a:t>
                      </a:r>
                      <a:endParaRPr lang="en-US" altLang="ko-KR" sz="1400" baseline="0" dirty="0"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ko-KR" altLang="en-US" sz="1400" baseline="0" dirty="0">
                          <a:latin typeface="HY울릉도B" pitchFamily="18" charset="-127"/>
                          <a:ea typeface="HY울릉도B" pitchFamily="18" charset="-127"/>
                        </a:rPr>
                        <a:t>시설운영위원회에 생활노인 대표 또는 가족 </a:t>
                      </a:r>
                      <a:r>
                        <a:rPr lang="en-US" altLang="ko-KR" sz="1400" baseline="0" dirty="0">
                          <a:latin typeface="HY울릉도B" pitchFamily="18" charset="-127"/>
                          <a:ea typeface="HY울릉도B" pitchFamily="18" charset="-127"/>
                        </a:rPr>
                        <a:t>1</a:t>
                      </a:r>
                      <a:r>
                        <a:rPr lang="ko-KR" altLang="en-US" sz="1400" baseline="0" dirty="0">
                          <a:latin typeface="HY울릉도B" pitchFamily="18" charset="-127"/>
                          <a:ea typeface="HY울릉도B" pitchFamily="18" charset="-127"/>
                        </a:rPr>
                        <a:t>인이 참여</a:t>
                      </a:r>
                      <a:endParaRPr lang="ko-KR" altLang="en-US" sz="1400" dirty="0"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400" dirty="0">
                          <a:latin typeface="HY울릉도B" pitchFamily="18" charset="-127"/>
                          <a:ea typeface="HY울릉도B" pitchFamily="18" charset="-127"/>
                        </a:rPr>
                        <a:t>*</a:t>
                      </a:r>
                      <a:r>
                        <a:rPr lang="ko-KR" altLang="en-US" sz="1400" dirty="0">
                          <a:latin typeface="HY울릉도B" pitchFamily="18" charset="-127"/>
                          <a:ea typeface="HY울릉도B" pitchFamily="18" charset="-127"/>
                        </a:rPr>
                        <a:t>동료의 학대행위를 목격한 경우</a:t>
                      </a:r>
                      <a:r>
                        <a:rPr lang="en-US" altLang="ko-KR" sz="1400" dirty="0">
                          <a:latin typeface="HY울릉도B" pitchFamily="18" charset="-127"/>
                          <a:ea typeface="HY울릉도B" pitchFamily="18" charset="-127"/>
                        </a:rPr>
                        <a:t>, </a:t>
                      </a:r>
                      <a:r>
                        <a:rPr lang="ko-KR" altLang="en-US" sz="1400" dirty="0">
                          <a:latin typeface="HY울릉도B" pitchFamily="18" charset="-127"/>
                          <a:ea typeface="HY울릉도B" pitchFamily="18" charset="-127"/>
                        </a:rPr>
                        <a:t>신속히 신고</a:t>
                      </a:r>
                      <a:r>
                        <a:rPr lang="en-US" altLang="ko-KR" sz="1400" dirty="0">
                          <a:latin typeface="HY울릉도B" pitchFamily="18" charset="-127"/>
                          <a:ea typeface="HY울릉도B" pitchFamily="18" charset="-127"/>
                        </a:rPr>
                        <a:t>(</a:t>
                      </a:r>
                      <a:r>
                        <a:rPr lang="ko-KR" altLang="en-US" sz="1400" dirty="0">
                          <a:latin typeface="HY울릉도B" pitchFamily="18" charset="-127"/>
                          <a:ea typeface="HY울릉도B" pitchFamily="18" charset="-127"/>
                        </a:rPr>
                        <a:t>해</a:t>
                      </a:r>
                      <a:endParaRPr lang="en-US" altLang="ko-KR" sz="1400" dirty="0"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/>
                      <a:r>
                        <a:rPr lang="en-US" altLang="ko-KR" sz="1400" dirty="0">
                          <a:latin typeface="HY울릉도B" pitchFamily="18" charset="-127"/>
                          <a:ea typeface="HY울릉도B" pitchFamily="18" charset="-127"/>
                        </a:rPr>
                        <a:t>  </a:t>
                      </a:r>
                      <a:r>
                        <a:rPr lang="ko-KR" altLang="en-US" sz="1400" dirty="0" err="1">
                          <a:latin typeface="HY울릉도B" pitchFamily="18" charset="-127"/>
                          <a:ea typeface="HY울릉도B" pitchFamily="18" charset="-127"/>
                        </a:rPr>
                        <a:t>당시설</a:t>
                      </a:r>
                      <a:r>
                        <a:rPr lang="en-US" altLang="ko-KR" sz="1400" dirty="0">
                          <a:latin typeface="HY울릉도B" pitchFamily="18" charset="-127"/>
                          <a:ea typeface="HY울릉도B" pitchFamily="18" charset="-127"/>
                        </a:rPr>
                        <a:t>, </a:t>
                      </a:r>
                      <a:r>
                        <a:rPr lang="ko-KR" altLang="en-US" sz="1400" dirty="0">
                          <a:latin typeface="HY울릉도B" pitchFamily="18" charset="-127"/>
                          <a:ea typeface="HY울릉도B" pitchFamily="18" charset="-127"/>
                        </a:rPr>
                        <a:t>노인보호전문기관 또는 수사기관</a:t>
                      </a:r>
                      <a:r>
                        <a:rPr lang="en-US" altLang="ko-KR" sz="1400" dirty="0">
                          <a:latin typeface="HY울릉도B" pitchFamily="18" charset="-127"/>
                          <a:ea typeface="HY울릉도B" pitchFamily="18" charset="-127"/>
                        </a:rPr>
                        <a:t>)</a:t>
                      </a:r>
                      <a:r>
                        <a:rPr lang="ko-KR" altLang="en-US" sz="1400" dirty="0">
                          <a:latin typeface="HY울릉도B" pitchFamily="18" charset="-127"/>
                          <a:ea typeface="HY울릉도B" pitchFamily="18" charset="-127"/>
                        </a:rPr>
                        <a:t>하고 </a:t>
                      </a:r>
                      <a:endParaRPr lang="en-US" altLang="ko-KR" sz="1400" dirty="0"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/>
                      <a:r>
                        <a:rPr lang="en-US" altLang="ko-KR" sz="1400" dirty="0">
                          <a:latin typeface="HY울릉도B" pitchFamily="18" charset="-127"/>
                          <a:ea typeface="HY울릉도B" pitchFamily="18" charset="-127"/>
                        </a:rPr>
                        <a:t>   </a:t>
                      </a:r>
                      <a:r>
                        <a:rPr lang="ko-KR" altLang="en-US" sz="1400" dirty="0">
                          <a:latin typeface="HY울릉도B" pitchFamily="18" charset="-127"/>
                          <a:ea typeface="HY울릉도B" pitchFamily="18" charset="-127"/>
                        </a:rPr>
                        <a:t>제반 법률규정이나 윤리기준에 따라 조치</a:t>
                      </a:r>
                      <a:r>
                        <a:rPr lang="en-US" altLang="ko-KR" sz="1400" dirty="0">
                          <a:latin typeface="HY울릉도B" pitchFamily="18" charset="-127"/>
                          <a:ea typeface="HY울릉도B" pitchFamily="18" charset="-127"/>
                        </a:rPr>
                        <a:t>(</a:t>
                      </a:r>
                      <a:r>
                        <a:rPr lang="ko-KR" altLang="en-US" sz="1400" dirty="0">
                          <a:latin typeface="HY울릉도B" pitchFamily="18" charset="-127"/>
                          <a:ea typeface="HY울릉도B" pitchFamily="18" charset="-127"/>
                        </a:rPr>
                        <a:t>증거</a:t>
                      </a:r>
                      <a:endParaRPr lang="en-US" altLang="ko-KR" sz="1400" dirty="0"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/>
                      <a:r>
                        <a:rPr lang="en-US" altLang="ko-KR" sz="1400" dirty="0">
                          <a:latin typeface="HY울릉도B" pitchFamily="18" charset="-127"/>
                          <a:ea typeface="HY울릉도B" pitchFamily="18" charset="-127"/>
                        </a:rPr>
                        <a:t>   </a:t>
                      </a:r>
                      <a:r>
                        <a:rPr lang="ko-KR" altLang="en-US" sz="1400" dirty="0">
                          <a:latin typeface="HY울릉도B" pitchFamily="18" charset="-127"/>
                          <a:ea typeface="HY울릉도B" pitchFamily="18" charset="-127"/>
                        </a:rPr>
                        <a:t>물 학보</a:t>
                      </a:r>
                      <a:r>
                        <a:rPr lang="en-US" altLang="ko-KR" sz="1400" dirty="0">
                          <a:latin typeface="HY울릉도B" pitchFamily="18" charset="-127"/>
                          <a:ea typeface="HY울릉도B" pitchFamily="18" charset="-127"/>
                        </a:rPr>
                        <a:t>)</a:t>
                      </a:r>
                    </a:p>
                    <a:p>
                      <a:pPr latinLnBrk="1"/>
                      <a:r>
                        <a:rPr lang="en-US" altLang="ko-KR" sz="1400" dirty="0">
                          <a:latin typeface="HY울릉도B" pitchFamily="18" charset="-127"/>
                          <a:ea typeface="HY울릉도B" pitchFamily="18" charset="-127"/>
                        </a:rPr>
                        <a:t>*</a:t>
                      </a:r>
                      <a:r>
                        <a:rPr lang="ko-KR" altLang="en-US" sz="1400" dirty="0">
                          <a:latin typeface="HY울릉도B" pitchFamily="18" charset="-127"/>
                          <a:ea typeface="HY울릉도B" pitchFamily="18" charset="-127"/>
                        </a:rPr>
                        <a:t>노인들간의 집단 따돌림이나 학대행위 예방 및</a:t>
                      </a:r>
                      <a:endParaRPr lang="en-US" altLang="ko-KR" sz="1400" dirty="0"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/>
                      <a:r>
                        <a:rPr lang="en-US" altLang="ko-KR" sz="1400" dirty="0">
                          <a:latin typeface="HY울릉도B" pitchFamily="18" charset="-127"/>
                          <a:ea typeface="HY울릉도B" pitchFamily="18" charset="-127"/>
                        </a:rPr>
                        <a:t>  </a:t>
                      </a:r>
                      <a:r>
                        <a:rPr lang="ko-KR" altLang="en-US" sz="1400" dirty="0">
                          <a:latin typeface="HY울릉도B" pitchFamily="18" charset="-127"/>
                          <a:ea typeface="HY울릉도B" pitchFamily="18" charset="-127"/>
                        </a:rPr>
                        <a:t> 해결</a:t>
                      </a:r>
                      <a:endParaRPr lang="en-US" altLang="ko-KR" sz="1400" dirty="0"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/>
                      <a:r>
                        <a:rPr lang="en-US" altLang="ko-KR" sz="1400" dirty="0">
                          <a:latin typeface="HY울릉도B" pitchFamily="18" charset="-127"/>
                          <a:ea typeface="HY울릉도B" pitchFamily="18" charset="-127"/>
                        </a:rPr>
                        <a:t>*</a:t>
                      </a:r>
                      <a:r>
                        <a:rPr lang="ko-KR" altLang="en-US" sz="1400" dirty="0">
                          <a:latin typeface="HY울릉도B" pitchFamily="18" charset="-127"/>
                          <a:ea typeface="HY울릉도B" pitchFamily="18" charset="-127"/>
                        </a:rPr>
                        <a:t>노인학대 행위의 민감성 및 방지를 위한 개인 및 </a:t>
                      </a:r>
                      <a:endParaRPr lang="en-US" altLang="ko-KR" sz="1400" dirty="0"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/>
                      <a:r>
                        <a:rPr lang="en-US" altLang="ko-KR" sz="1400" dirty="0">
                          <a:latin typeface="HY울릉도B" pitchFamily="18" charset="-127"/>
                          <a:ea typeface="HY울릉도B" pitchFamily="18" charset="-127"/>
                        </a:rPr>
                        <a:t>  </a:t>
                      </a:r>
                      <a:r>
                        <a:rPr lang="ko-KR" altLang="en-US" sz="1400" dirty="0">
                          <a:latin typeface="HY울릉도B" pitchFamily="18" charset="-127"/>
                          <a:ea typeface="HY울릉도B" pitchFamily="18" charset="-127"/>
                        </a:rPr>
                        <a:t>직원들 간의 노력</a:t>
                      </a:r>
                      <a:endParaRPr lang="en-US" altLang="ko-KR" sz="1400" dirty="0"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/>
                      <a:r>
                        <a:rPr lang="en-US" altLang="ko-KR" sz="1400" dirty="0">
                          <a:latin typeface="HY울릉도B" pitchFamily="18" charset="-127"/>
                          <a:ea typeface="HY울릉도B" pitchFamily="18" charset="-127"/>
                        </a:rPr>
                        <a:t>*</a:t>
                      </a:r>
                      <a:r>
                        <a:rPr lang="ko-KR" altLang="en-US" sz="1400" dirty="0">
                          <a:latin typeface="HY울릉도B" pitchFamily="18" charset="-127"/>
                          <a:ea typeface="HY울릉도B" pitchFamily="18" charset="-127"/>
                        </a:rPr>
                        <a:t>바람직한 노인 돌봄 방법에</a:t>
                      </a:r>
                      <a:r>
                        <a:rPr lang="ko-KR" altLang="en-US" sz="1400" baseline="0" dirty="0">
                          <a:latin typeface="HY울릉도B" pitchFamily="18" charset="-127"/>
                          <a:ea typeface="HY울릉도B" pitchFamily="18" charset="-127"/>
                        </a:rPr>
                        <a:t> 대한 모색 및 </a:t>
                      </a:r>
                      <a:r>
                        <a:rPr lang="ko-KR" altLang="en-US" sz="1400" baseline="0" dirty="0" err="1">
                          <a:latin typeface="HY울릉도B" pitchFamily="18" charset="-127"/>
                          <a:ea typeface="HY울릉도B" pitchFamily="18" charset="-127"/>
                        </a:rPr>
                        <a:t>의견교</a:t>
                      </a:r>
                      <a:endParaRPr lang="en-US" altLang="ko-KR" sz="1400" baseline="0" dirty="0">
                        <a:latin typeface="HY울릉도B" pitchFamily="18" charset="-127"/>
                        <a:ea typeface="HY울릉도B" pitchFamily="18" charset="-127"/>
                      </a:endParaRPr>
                    </a:p>
                    <a:p>
                      <a:pPr latinLnBrk="1"/>
                      <a:r>
                        <a:rPr lang="en-US" altLang="ko-KR" sz="1400" baseline="0" dirty="0">
                          <a:latin typeface="HY울릉도B" pitchFamily="18" charset="-127"/>
                          <a:ea typeface="HY울릉도B" pitchFamily="18" charset="-127"/>
                        </a:rPr>
                        <a:t>  </a:t>
                      </a:r>
                      <a:r>
                        <a:rPr lang="ko-KR" altLang="en-US" sz="1400" baseline="0" dirty="0">
                          <a:latin typeface="HY울릉도B" pitchFamily="18" charset="-127"/>
                          <a:ea typeface="HY울릉도B" pitchFamily="18" charset="-127"/>
                        </a:rPr>
                        <a:t>환의자리 마련</a:t>
                      </a:r>
                      <a:endParaRPr lang="ko-KR" altLang="en-US" sz="1400" dirty="0">
                        <a:latin typeface="HY울릉도B" pitchFamily="18" charset="-127"/>
                        <a:ea typeface="HY울릉도B" pitchFamily="18" charset="-127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00034" y="1643050"/>
            <a:ext cx="792961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노인 관련 시설에서 학대행위자는 가족</a:t>
            </a:r>
            <a:r>
              <a:rPr lang="en-US" altLang="ko-KR" sz="1400" dirty="0"/>
              <a:t>, </a:t>
            </a:r>
            <a:r>
              <a:rPr lang="ko-KR" altLang="en-US" sz="1400" dirty="0"/>
              <a:t>동료노인</a:t>
            </a:r>
            <a:r>
              <a:rPr lang="en-US" altLang="ko-KR" sz="1400" dirty="0"/>
              <a:t>, </a:t>
            </a:r>
            <a:r>
              <a:rPr lang="ko-KR" altLang="en-US" sz="1400" dirty="0"/>
              <a:t>외부인 뿐 아니라 시설의 장과 직원도 될 수 있다</a:t>
            </a:r>
            <a:r>
              <a:rPr lang="en-US" altLang="ko-KR" sz="1400" dirty="0"/>
              <a:t>.</a:t>
            </a:r>
          </a:p>
          <a:p>
            <a:r>
              <a:rPr lang="ko-KR" altLang="en-US" sz="1400" dirty="0"/>
              <a:t>노인학대 행위자가 되지 않도록 노인인권 및 노인학대에 대한  올바른 인식을 정립하고 이를  실천하는 것이 중요하다</a:t>
            </a:r>
            <a:r>
              <a:rPr lang="en-US" altLang="ko-KR" sz="1400" dirty="0"/>
              <a:t>.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* </a:t>
            </a:r>
            <a:r>
              <a:rPr lang="ko-KR" altLang="en-US" sz="1400" dirty="0"/>
              <a:t>최적의 돌봄 환경 조성을 위한 민</a:t>
            </a:r>
            <a:r>
              <a:rPr lang="en-US" altLang="ko-KR" sz="1400" dirty="0"/>
              <a:t>.</a:t>
            </a:r>
            <a:r>
              <a:rPr lang="ko-KR" altLang="en-US" sz="1400" dirty="0"/>
              <a:t>관 협력과 노력이 필요하다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/>
          <p:cNvSpPr txBox="1">
            <a:spLocks/>
          </p:cNvSpPr>
          <p:nvPr/>
        </p:nvSpPr>
        <p:spPr>
          <a:xfrm>
            <a:off x="457200" y="274638"/>
            <a:ext cx="8229600" cy="796908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400" b="1" i="0" u="none" strike="noStrike" kern="1200" cap="none" spc="0" normalizeH="0" baseline="0" noProof="0" dirty="0">
                <a:ln w="11430">
                  <a:solidFill>
                    <a:schemeClr val="tx2">
                      <a:shade val="25000"/>
                      <a:alpha val="75000"/>
                    </a:schemeClr>
                  </a:solidFill>
                </a:ln>
                <a:gradFill>
                  <a:gsLst>
                    <a:gs pos="0">
                      <a:schemeClr val="tx2"/>
                    </a:gs>
                    <a:gs pos="50000">
                      <a:schemeClr val="tx2"/>
                    </a:gs>
                    <a:gs pos="100000">
                      <a:schemeClr val="tx2">
                        <a:shade val="90000"/>
                      </a:schemeClr>
                    </a:gs>
                  </a:gsLst>
                  <a:lin ang="5400000" scaled="0"/>
                </a:gradFill>
                <a:effectLst>
                  <a:outerShdw blurRad="50800" dist="25400" dir="5460000" algn="tl" rotWithShape="0">
                    <a:srgbClr val="000000">
                      <a:alpha val="27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 시설 및 종사자 유의사항</a:t>
            </a:r>
            <a:endParaRPr kumimoji="0" lang="ko-KR" altLang="en-US" sz="4000" b="1" i="0" u="none" strike="noStrike" kern="1200" cap="none" spc="0" normalizeH="0" baseline="0" noProof="0" dirty="0">
              <a:ln w="11430">
                <a:solidFill>
                  <a:schemeClr val="tx2">
                    <a:shade val="25000"/>
                    <a:alpha val="75000"/>
                  </a:schemeClr>
                </a:solidFill>
              </a:ln>
              <a:gradFill>
                <a:gsLst>
                  <a:gs pos="0">
                    <a:schemeClr val="tx2"/>
                  </a:gs>
                  <a:gs pos="50000">
                    <a:schemeClr val="tx2"/>
                  </a:gs>
                  <a:gs pos="100000">
                    <a:schemeClr val="tx2">
                      <a:shade val="90000"/>
                    </a:schemeClr>
                  </a:gs>
                </a:gsLst>
                <a:lin ang="5400000" scaled="0"/>
              </a:gradFill>
              <a:effectLst>
                <a:outerShdw blurRad="50800" dist="25400" dir="5460000" algn="tl" rotWithShape="0">
                  <a:srgbClr val="000000">
                    <a:alpha val="27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 rot="-5400000">
            <a:off x="3381494" y="-1881353"/>
            <a:ext cx="71437" cy="5977234"/>
          </a:xfrm>
          <a:prstGeom prst="rect">
            <a:avLst/>
          </a:prstGeom>
          <a:gradFill rotWithShape="0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0"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71612"/>
            <a:ext cx="1643074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214546" y="1428736"/>
            <a:ext cx="5643602" cy="2031325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시설 내 건의함</a:t>
            </a:r>
            <a:r>
              <a:rPr lang="en-US" altLang="ko-KR" sz="14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신고함</a:t>
            </a:r>
            <a:r>
              <a:rPr lang="en-US" altLang="ko-KR" sz="1400" dirty="0">
                <a:latin typeface="HY울릉도B" pitchFamily="18" charset="-127"/>
                <a:ea typeface="HY울릉도B" pitchFamily="18" charset="-127"/>
              </a:rPr>
              <a:t> </a:t>
            </a: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비치</a:t>
            </a:r>
            <a:endParaRPr lang="en-US" altLang="ko-KR" sz="1400" dirty="0">
              <a:latin typeface="HY울릉도B" pitchFamily="18" charset="-127"/>
              <a:ea typeface="HY울릉도B" pitchFamily="18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누구든지 시설에서 노인학대가 의심되면 즉시신고</a:t>
            </a:r>
            <a:r>
              <a:rPr lang="en-US" altLang="ko-KR" sz="1400" dirty="0">
                <a:latin typeface="HY울릉도B" pitchFamily="18" charset="-127"/>
                <a:ea typeface="HY울릉도B" pitchFamily="18" charset="-127"/>
              </a:rPr>
              <a:t>(1577-1389)</a:t>
            </a:r>
          </a:p>
          <a:p>
            <a:pPr>
              <a:buFont typeface="Arial" pitchFamily="34" charset="0"/>
              <a:buChar char="•"/>
            </a:pP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노인보호전문기관은 신고인의 신분을 보장하며 의사에 반해 신분을 노출하지 않음</a:t>
            </a:r>
            <a:endParaRPr lang="en-US" altLang="ko-KR" sz="1400" dirty="0">
              <a:latin typeface="HY울릉도B" pitchFamily="18" charset="-127"/>
              <a:ea typeface="HY울릉도B" pitchFamily="18" charset="-127"/>
            </a:endParaRPr>
          </a:p>
          <a:p>
            <a:endParaRPr lang="en-US" altLang="ko-KR" sz="14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  사고 이후 시설의 조치내용</a:t>
            </a:r>
            <a:endParaRPr lang="en-US" altLang="ko-KR" sz="1400" dirty="0">
              <a:latin typeface="HY울릉도B" pitchFamily="18" charset="-127"/>
              <a:ea typeface="HY울릉도B" pitchFamily="18" charset="-127"/>
            </a:endParaRPr>
          </a:p>
          <a:p>
            <a:endParaRPr lang="en-US" altLang="ko-KR" sz="1400" dirty="0">
              <a:latin typeface="HY울릉도B" pitchFamily="18" charset="-127"/>
              <a:ea typeface="HY울릉도B" pitchFamily="18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시설은 신고인의 신분보장</a:t>
            </a:r>
            <a:r>
              <a:rPr lang="en-US" altLang="ko-KR" sz="14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학대사례 응급조치 및 기록을 유지하도록 함</a:t>
            </a:r>
          </a:p>
        </p:txBody>
      </p:sp>
      <p:cxnSp>
        <p:nvCxnSpPr>
          <p:cNvPr id="11" name="직선 연결선 10"/>
          <p:cNvCxnSpPr/>
          <p:nvPr/>
        </p:nvCxnSpPr>
        <p:spPr>
          <a:xfrm>
            <a:off x="2285984" y="2428868"/>
            <a:ext cx="5357850" cy="158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143380"/>
            <a:ext cx="1666887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428596" y="1714488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/>
              <a:t>학대사례</a:t>
            </a:r>
            <a:endParaRPr lang="en-US" altLang="ko-KR" sz="1400" dirty="0"/>
          </a:p>
          <a:p>
            <a:pPr algn="ctr"/>
            <a:r>
              <a:rPr lang="ko-KR" altLang="en-US" sz="1400" dirty="0"/>
              <a:t>발견 및 신고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0034" y="4429132"/>
            <a:ext cx="1571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/>
              <a:t>조사 와 사정</a:t>
            </a:r>
          </a:p>
        </p:txBody>
      </p:sp>
      <p:sp>
        <p:nvSpPr>
          <p:cNvPr id="15" name="모서리가 둥근 직사각형 14"/>
          <p:cNvSpPr/>
          <p:nvPr/>
        </p:nvSpPr>
        <p:spPr>
          <a:xfrm>
            <a:off x="285720" y="1357298"/>
            <a:ext cx="7858180" cy="221457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모서리가 둥근 직사각형 15"/>
          <p:cNvSpPr/>
          <p:nvPr/>
        </p:nvSpPr>
        <p:spPr>
          <a:xfrm>
            <a:off x="214282" y="4000504"/>
            <a:ext cx="8001056" cy="228601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2214546" y="4786322"/>
            <a:ext cx="5643602" cy="954107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노인전문기관 또는 수사기관 과 공동으로 현장조사 실시</a:t>
            </a:r>
            <a:endParaRPr lang="en-US" altLang="ko-KR" sz="1400" dirty="0">
              <a:latin typeface="HY울릉도B" pitchFamily="18" charset="-127"/>
              <a:ea typeface="HY울릉도B" pitchFamily="18" charset="-127"/>
            </a:endParaRPr>
          </a:p>
          <a:p>
            <a:pPr>
              <a:buFont typeface="Arial" pitchFamily="34" charset="0"/>
              <a:buChar char="•"/>
            </a:pPr>
            <a:endParaRPr lang="en-US" altLang="ko-KR" sz="1400" dirty="0">
              <a:latin typeface="HY울릉도B" pitchFamily="18" charset="-127"/>
              <a:ea typeface="HY울릉도B" pitchFamily="18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원장</a:t>
            </a:r>
            <a:r>
              <a:rPr lang="en-US" altLang="ko-KR" sz="14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1400" dirty="0" err="1">
                <a:latin typeface="HY울릉도B" pitchFamily="18" charset="-127"/>
                <a:ea typeface="HY울릉도B" pitchFamily="18" charset="-127"/>
              </a:rPr>
              <a:t>시설장</a:t>
            </a: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 </a:t>
            </a:r>
            <a:r>
              <a:rPr lang="en-US" altLang="ko-KR" sz="1400" dirty="0">
                <a:latin typeface="HY울릉도B" pitchFamily="18" charset="-127"/>
                <a:ea typeface="HY울릉도B" pitchFamily="18" charset="-127"/>
              </a:rPr>
              <a:t>(</a:t>
            </a:r>
            <a:r>
              <a:rPr lang="ko-KR" altLang="en-US" sz="1400" dirty="0" err="1">
                <a:latin typeface="HY울릉도B" pitchFamily="18" charset="-127"/>
                <a:ea typeface="HY울릉도B" pitchFamily="18" charset="-127"/>
              </a:rPr>
              <a:t>또는사무국장</a:t>
            </a:r>
            <a:r>
              <a:rPr lang="en-US" altLang="ko-KR" sz="1400" dirty="0">
                <a:latin typeface="HY울릉도B" pitchFamily="18" charset="-127"/>
                <a:ea typeface="HY울릉도B" pitchFamily="18" charset="-127"/>
              </a:rPr>
              <a:t>)</a:t>
            </a: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은 노인의안전확인</a:t>
            </a:r>
            <a:r>
              <a:rPr lang="en-US" altLang="ko-KR" sz="14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학대사례에 대한 </a:t>
            </a:r>
            <a:endParaRPr lang="en-US" altLang="ko-KR" sz="14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1400" dirty="0">
                <a:latin typeface="HY울릉도B" pitchFamily="18" charset="-127"/>
                <a:ea typeface="HY울릉도B" pitchFamily="18" charset="-127"/>
              </a:rPr>
              <a:t>   </a:t>
            </a: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정보수집</a:t>
            </a:r>
            <a:r>
              <a:rPr lang="en-US" altLang="ko-KR" sz="14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학대사례판정위원회 구성 운영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5" y="642918"/>
            <a:ext cx="1643073" cy="20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500438"/>
            <a:ext cx="157163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500034" y="714356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/>
              <a:t>학대사례에 대한</a:t>
            </a:r>
            <a:endParaRPr lang="en-US" altLang="ko-KR" sz="1400" dirty="0"/>
          </a:p>
          <a:p>
            <a:pPr algn="ctr"/>
            <a:r>
              <a:rPr lang="ko-KR" altLang="en-US" sz="1400" dirty="0"/>
              <a:t>보호조치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2910" y="3643314"/>
            <a:ext cx="13573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/>
              <a:t>평 가</a:t>
            </a:r>
          </a:p>
        </p:txBody>
      </p:sp>
      <p:sp>
        <p:nvSpPr>
          <p:cNvPr id="8" name="모서리가 둥근 직사각형 7"/>
          <p:cNvSpPr/>
          <p:nvPr/>
        </p:nvSpPr>
        <p:spPr>
          <a:xfrm>
            <a:off x="285720" y="428604"/>
            <a:ext cx="7929618" cy="242889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285720" y="3286124"/>
            <a:ext cx="8072494" cy="235745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2214546" y="928670"/>
            <a:ext cx="578647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노인보호전문기관 등 관련기관 과 협력하여 개입 진행</a:t>
            </a:r>
            <a:endParaRPr lang="en-US" altLang="ko-KR" sz="1400" dirty="0">
              <a:latin typeface="HY울릉도B" pitchFamily="18" charset="-127"/>
              <a:ea typeface="HY울릉도B" pitchFamily="18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노인에 대한 종합적인 사례관리 제공</a:t>
            </a:r>
            <a:endParaRPr lang="en-US" altLang="ko-KR" sz="1400" dirty="0">
              <a:latin typeface="HY울릉도B" pitchFamily="18" charset="-127"/>
              <a:ea typeface="HY울릉도B" pitchFamily="18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1400" dirty="0" err="1">
                <a:latin typeface="HY울릉도B" pitchFamily="18" charset="-127"/>
                <a:ea typeface="HY울릉도B" pitchFamily="18" charset="-127"/>
              </a:rPr>
              <a:t>시설장은</a:t>
            </a: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 노인의 안전한 보호를 위한 서비스계획수립 및 실시</a:t>
            </a:r>
            <a:endParaRPr lang="en-US" altLang="ko-KR" sz="1400" dirty="0">
              <a:latin typeface="HY울릉도B" pitchFamily="18" charset="-127"/>
              <a:ea typeface="HY울릉도B" pitchFamily="18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학대행위자에게 대한 치료적 개입을 우선하고 징계가 요구 될 경우 자</a:t>
            </a:r>
            <a:endParaRPr lang="en-US" altLang="ko-KR" sz="14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1400" dirty="0">
                <a:latin typeface="HY울릉도B" pitchFamily="18" charset="-127"/>
                <a:ea typeface="HY울릉도B" pitchFamily="18" charset="-127"/>
              </a:rPr>
              <a:t>  </a:t>
            </a: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문과 규정에 의거</a:t>
            </a:r>
            <a:r>
              <a:rPr lang="en-US" altLang="ko-KR" sz="14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결정</a:t>
            </a:r>
            <a:endParaRPr lang="en-US" altLang="ko-KR" sz="1400" dirty="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14546" y="3929066"/>
            <a:ext cx="57864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노인의 안전한 보호 조치 평가</a:t>
            </a:r>
            <a:endParaRPr lang="en-US" altLang="ko-KR" sz="1400" dirty="0">
              <a:latin typeface="HY울릉도B" pitchFamily="18" charset="-127"/>
              <a:ea typeface="HY울릉도B" pitchFamily="18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노인의 신체</a:t>
            </a:r>
            <a:r>
              <a:rPr lang="en-US" altLang="ko-KR" sz="1400" dirty="0">
                <a:latin typeface="HY울릉도B" pitchFamily="18" charset="-127"/>
                <a:ea typeface="HY울릉도B" pitchFamily="18" charset="-127"/>
              </a:rPr>
              <a:t>.</a:t>
            </a: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 심리적 기능 회복 정도 평가</a:t>
            </a:r>
            <a:endParaRPr lang="en-US" altLang="ko-KR" sz="1400" dirty="0">
              <a:latin typeface="HY울릉도B" pitchFamily="18" charset="-127"/>
              <a:ea typeface="HY울릉도B" pitchFamily="18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학대재발 가능성 평가</a:t>
            </a:r>
            <a:endParaRPr lang="en-US" altLang="ko-KR" sz="1400" dirty="0">
              <a:latin typeface="HY울릉도B" pitchFamily="18" charset="-127"/>
              <a:ea typeface="HY울릉도B" pitchFamily="18" charset="-127"/>
            </a:endParaRPr>
          </a:p>
          <a:p>
            <a:pPr>
              <a:buFont typeface="Arial" pitchFamily="34" charset="0"/>
              <a:buChar char="•"/>
            </a:pP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결과는 분기별로 </a:t>
            </a:r>
            <a:r>
              <a:rPr lang="ko-KR" altLang="en-US" sz="1400" dirty="0" err="1">
                <a:latin typeface="HY울릉도B" pitchFamily="18" charset="-127"/>
                <a:ea typeface="HY울릉도B" pitchFamily="18" charset="-127"/>
              </a:rPr>
              <a:t>시군구</a:t>
            </a: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 보고</a:t>
            </a:r>
            <a:endParaRPr lang="en-US" altLang="ko-KR" sz="1400" dirty="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3" name="모서리가 둥근 직사각형 12"/>
          <p:cNvSpPr/>
          <p:nvPr/>
        </p:nvSpPr>
        <p:spPr>
          <a:xfrm>
            <a:off x="214282" y="5786454"/>
            <a:ext cx="8215370" cy="78581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모서리가 둥근 직사각형 13"/>
          <p:cNvSpPr/>
          <p:nvPr/>
        </p:nvSpPr>
        <p:spPr>
          <a:xfrm>
            <a:off x="428596" y="5929330"/>
            <a:ext cx="1714512" cy="428628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사후조치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85984" y="6000768"/>
            <a:ext cx="57150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일정기간 정기적으로 관리하여 학대재발 여부 확인</a:t>
            </a:r>
            <a:endParaRPr lang="en-US" altLang="ko-KR" sz="1400" dirty="0">
              <a:latin typeface="HY울릉도B" pitchFamily="18" charset="-127"/>
              <a:ea typeface="HY울릉도B" pitchFamily="18" charset="-127"/>
            </a:endParaRPr>
          </a:p>
          <a:p>
            <a:endParaRPr lang="ko-KR" altLang="en-US" sz="1400" dirty="0">
              <a:latin typeface="HY울릉도B" pitchFamily="18" charset="-127"/>
              <a:ea typeface="HY울릉도B" pitchFamily="18" charset="-127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857250"/>
            <a:ext cx="855345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19918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14380"/>
          </a:xfrm>
        </p:spPr>
        <p:txBody>
          <a:bodyPr>
            <a:normAutofit/>
          </a:bodyPr>
          <a:lstStyle/>
          <a:p>
            <a:pPr algn="l"/>
            <a:r>
              <a:rPr lang="ko-KR" altLang="en-US" sz="4000" dirty="0"/>
              <a:t>      노인학대 신고방법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응급상황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 rot="-5400000">
            <a:off x="3381494" y="-1881353"/>
            <a:ext cx="71437" cy="5977234"/>
          </a:xfrm>
          <a:prstGeom prst="rect">
            <a:avLst/>
          </a:prstGeom>
          <a:gradFill rotWithShape="0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0"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7" name="Picture 2" descr="C:\Users\장수원04\Desktop\새 폴더 (2)\7.PNG"/>
          <p:cNvPicPr>
            <a:picLocks noChangeAspect="1" noChangeArrowheads="1"/>
          </p:cNvPicPr>
          <p:nvPr/>
        </p:nvPicPr>
        <p:blipFill>
          <a:blip r:embed="rId2" cstate="print"/>
          <a:srcRect l="58333" t="14979" r="2870" b="52874"/>
          <a:stretch>
            <a:fillRect/>
          </a:stretch>
        </p:blipFill>
        <p:spPr bwMode="auto">
          <a:xfrm>
            <a:off x="500034" y="2357430"/>
            <a:ext cx="7429552" cy="3714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pPr algn="l"/>
            <a:r>
              <a:rPr lang="ko-KR" altLang="en-US" sz="4000" dirty="0"/>
              <a:t>      노인학대 신고방법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>
                <a:latin typeface="HY울릉도B" pitchFamily="18" charset="-127"/>
                <a:ea typeface="HY울릉도B" pitchFamily="18" charset="-127"/>
              </a:rPr>
              <a:t>비응급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 상황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 rot="-5400000">
            <a:off x="3381494" y="-1881353"/>
            <a:ext cx="71437" cy="5977234"/>
          </a:xfrm>
          <a:prstGeom prst="rect">
            <a:avLst/>
          </a:prstGeom>
          <a:gradFill rotWithShape="0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0"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7" name="Picture 2" descr="C:\Users\장수원04\Desktop\새 폴더 (2)\7.PNG"/>
          <p:cNvPicPr>
            <a:picLocks noChangeAspect="1" noChangeArrowheads="1"/>
          </p:cNvPicPr>
          <p:nvPr/>
        </p:nvPicPr>
        <p:blipFill>
          <a:blip r:embed="rId2" cstate="print"/>
          <a:srcRect l="57190" t="49280" r="21424" b="29789"/>
          <a:stretch>
            <a:fillRect/>
          </a:stretch>
        </p:blipFill>
        <p:spPr bwMode="auto">
          <a:xfrm>
            <a:off x="3500430" y="1571612"/>
            <a:ext cx="3857652" cy="2842480"/>
          </a:xfrm>
          <a:prstGeom prst="rect">
            <a:avLst/>
          </a:prstGeom>
          <a:noFill/>
        </p:spPr>
      </p:pic>
      <p:pic>
        <p:nvPicPr>
          <p:cNvPr id="8" name="Picture 2" descr="C:\Users\장수원04\Desktop\새 폴더 (2)\7.PNG"/>
          <p:cNvPicPr>
            <a:picLocks noChangeAspect="1" noChangeArrowheads="1"/>
          </p:cNvPicPr>
          <p:nvPr/>
        </p:nvPicPr>
        <p:blipFill>
          <a:blip r:embed="rId2" cstate="print"/>
          <a:srcRect l="58284" t="71561" r="4383" b="7090"/>
          <a:stretch>
            <a:fillRect/>
          </a:stretch>
        </p:blipFill>
        <p:spPr bwMode="auto">
          <a:xfrm>
            <a:off x="714348" y="4572008"/>
            <a:ext cx="7215238" cy="2000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장수원04\Desktop\새 폴더 (2)\8.PNG"/>
          <p:cNvPicPr>
            <a:picLocks noChangeAspect="1" noChangeArrowheads="1"/>
          </p:cNvPicPr>
          <p:nvPr/>
        </p:nvPicPr>
        <p:blipFill>
          <a:blip r:embed="rId2" cstate="print"/>
          <a:srcRect l="7369" t="13830" r="55917" b="11681"/>
          <a:stretch>
            <a:fillRect/>
          </a:stretch>
        </p:blipFill>
        <p:spPr bwMode="auto">
          <a:xfrm>
            <a:off x="357158" y="214290"/>
            <a:ext cx="8215370" cy="64293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장수원04\Desktop\새 폴더 (2)\5.PNG"/>
          <p:cNvPicPr>
            <a:picLocks noChangeAspect="1" noChangeArrowheads="1"/>
          </p:cNvPicPr>
          <p:nvPr/>
        </p:nvPicPr>
        <p:blipFill>
          <a:blip r:embed="rId2" cstate="print"/>
          <a:srcRect l="54979" t="52517" r="3662" b="7350"/>
          <a:stretch>
            <a:fillRect/>
          </a:stretch>
        </p:blipFill>
        <p:spPr bwMode="auto">
          <a:xfrm>
            <a:off x="1000100" y="1428736"/>
            <a:ext cx="6572296" cy="43577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pPr algn="l"/>
            <a:r>
              <a:rPr lang="ko-KR" altLang="en-US" dirty="0"/>
              <a:t>     </a:t>
            </a:r>
            <a:r>
              <a:rPr lang="ko-KR" altLang="en-US" sz="4000" dirty="0"/>
              <a:t>노인학대 처벌규정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 rot="-5400000">
            <a:off x="3381494" y="-1881353"/>
            <a:ext cx="71437" cy="5977234"/>
          </a:xfrm>
          <a:prstGeom prst="rect">
            <a:avLst/>
          </a:prstGeom>
          <a:gradFill rotWithShape="0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0"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57818" y="1142984"/>
            <a:ext cx="3571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노인복지법상 노인학대 처벌기준</a:t>
            </a:r>
          </a:p>
        </p:txBody>
      </p:sp>
      <p:sp>
        <p:nvSpPr>
          <p:cNvPr id="9" name="모서리가 둥근 직사각형 8"/>
          <p:cNvSpPr/>
          <p:nvPr/>
        </p:nvSpPr>
        <p:spPr>
          <a:xfrm>
            <a:off x="357158" y="1785926"/>
            <a:ext cx="3929090" cy="100013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신체에 상해를 입히는 행위</a:t>
            </a:r>
          </a:p>
        </p:txBody>
      </p:sp>
      <p:sp>
        <p:nvSpPr>
          <p:cNvPr id="10" name="오각형 9"/>
          <p:cNvSpPr/>
          <p:nvPr/>
        </p:nvSpPr>
        <p:spPr>
          <a:xfrm>
            <a:off x="4500562" y="2000240"/>
            <a:ext cx="357190" cy="571504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5000628" y="1928802"/>
            <a:ext cx="3357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7</a:t>
            </a: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년 이하의 징역</a:t>
            </a:r>
            <a:endParaRPr lang="en-US" altLang="ko-KR" sz="16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또는 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2 </a:t>
            </a:r>
            <a:r>
              <a:rPr lang="ko-KR" altLang="en-US" sz="1600" dirty="0" err="1">
                <a:latin typeface="HY울릉도B" pitchFamily="18" charset="-127"/>
                <a:ea typeface="HY울릉도B" pitchFamily="18" charset="-127"/>
              </a:rPr>
              <a:t>천만원</a:t>
            </a: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 이하의 벌금</a:t>
            </a:r>
          </a:p>
        </p:txBody>
      </p:sp>
      <p:sp>
        <p:nvSpPr>
          <p:cNvPr id="12" name="모서리가 둥근 직사각형 11"/>
          <p:cNvSpPr/>
          <p:nvPr/>
        </p:nvSpPr>
        <p:spPr>
          <a:xfrm>
            <a:off x="357158" y="3143248"/>
            <a:ext cx="3929090" cy="335758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신체에 폭행을 가하는 행위</a:t>
            </a:r>
            <a:endParaRPr lang="en-US" altLang="ko-KR" sz="1600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endParaRPr lang="en-US" altLang="ko-KR" sz="1600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성적 수치심을 주는 성폭행 성희롱</a:t>
            </a:r>
            <a:endParaRPr lang="en-US" altLang="ko-KR" sz="16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   등의 행위</a:t>
            </a:r>
            <a:endParaRPr lang="en-US" altLang="ko-KR" sz="1600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endParaRPr lang="en-US" altLang="ko-KR" sz="1600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유기하거나 의식주를 포함한 기본적</a:t>
            </a:r>
            <a:endParaRPr lang="en-US" altLang="ko-KR" sz="16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   보호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,</a:t>
            </a: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 치료를 소홀히 하는 행위</a:t>
            </a:r>
            <a:endParaRPr lang="en-US" altLang="ko-KR" sz="1600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endParaRPr lang="en-US" altLang="ko-KR" sz="1600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구걸하게 하거나 노인을 이용하여 </a:t>
            </a:r>
            <a:endParaRPr lang="en-US" altLang="ko-KR" sz="16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   구걸하는 행위</a:t>
            </a:r>
            <a:endParaRPr lang="en-US" altLang="ko-KR" sz="1600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endParaRPr lang="ko-KR" altLang="en-US" sz="1600" dirty="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3" name="오각형 12"/>
          <p:cNvSpPr/>
          <p:nvPr/>
        </p:nvSpPr>
        <p:spPr>
          <a:xfrm>
            <a:off x="4500562" y="4572008"/>
            <a:ext cx="357190" cy="571504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5072066" y="4572008"/>
            <a:ext cx="3357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5</a:t>
            </a: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년 이하의 징역</a:t>
            </a:r>
            <a:endParaRPr lang="en-US" altLang="ko-KR" sz="16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또는 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1</a:t>
            </a: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천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5</a:t>
            </a:r>
            <a:r>
              <a:rPr lang="ko-KR" altLang="en-US" sz="1600" dirty="0" err="1">
                <a:latin typeface="HY울릉도B" pitchFamily="18" charset="-127"/>
                <a:ea typeface="HY울릉도B" pitchFamily="18" charset="-127"/>
              </a:rPr>
              <a:t>백만원</a:t>
            </a: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 이하의 벌금</a:t>
            </a:r>
          </a:p>
        </p:txBody>
      </p:sp>
      <p:cxnSp>
        <p:nvCxnSpPr>
          <p:cNvPr id="17" name="직선 연결선 16"/>
          <p:cNvCxnSpPr/>
          <p:nvPr/>
        </p:nvCxnSpPr>
        <p:spPr>
          <a:xfrm>
            <a:off x="1000100" y="3786190"/>
            <a:ext cx="2714644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785786" y="4572008"/>
            <a:ext cx="3143272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직선 연결선 19"/>
          <p:cNvCxnSpPr/>
          <p:nvPr/>
        </p:nvCxnSpPr>
        <p:spPr>
          <a:xfrm>
            <a:off x="714348" y="5286388"/>
            <a:ext cx="3286148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직선 연결선 22"/>
          <p:cNvCxnSpPr/>
          <p:nvPr/>
        </p:nvCxnSpPr>
        <p:spPr>
          <a:xfrm>
            <a:off x="714348" y="6072206"/>
            <a:ext cx="3286148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pPr algn="l"/>
            <a:r>
              <a:rPr lang="ko-KR" altLang="en-US" sz="4000" dirty="0"/>
              <a:t>       노인학대의 처벌규정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 rot="-5400000">
            <a:off x="3452932" y="-1881353"/>
            <a:ext cx="71437" cy="5977234"/>
          </a:xfrm>
          <a:prstGeom prst="rect">
            <a:avLst/>
          </a:prstGeom>
          <a:gradFill rotWithShape="0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0"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57818" y="1142984"/>
            <a:ext cx="35719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노인복지법상 노인학대 처벌기준</a:t>
            </a:r>
          </a:p>
        </p:txBody>
      </p:sp>
      <p:sp>
        <p:nvSpPr>
          <p:cNvPr id="10" name="모서리가 둥근 직사각형 9"/>
          <p:cNvSpPr/>
          <p:nvPr/>
        </p:nvSpPr>
        <p:spPr>
          <a:xfrm>
            <a:off x="357158" y="1785926"/>
            <a:ext cx="3929090" cy="100013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노인을 위하여 증여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급여된 금품을</a:t>
            </a:r>
            <a:endParaRPr lang="en-US" altLang="ko-KR" sz="1600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목적 외의 용도에 사용하는 경우  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 </a:t>
            </a:r>
            <a:endParaRPr lang="ko-KR" altLang="en-US" sz="1600" dirty="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1" name="오각형 10"/>
          <p:cNvSpPr/>
          <p:nvPr/>
        </p:nvSpPr>
        <p:spPr>
          <a:xfrm>
            <a:off x="4500562" y="2000240"/>
            <a:ext cx="357190" cy="571504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5000628" y="1928802"/>
            <a:ext cx="3357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3</a:t>
            </a: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년 이하의 징역</a:t>
            </a:r>
            <a:endParaRPr lang="en-US" altLang="ko-KR" sz="16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또는 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1</a:t>
            </a:r>
            <a:r>
              <a:rPr lang="ko-KR" altLang="en-US" sz="1600" dirty="0" err="1">
                <a:latin typeface="HY울릉도B" pitchFamily="18" charset="-127"/>
                <a:ea typeface="HY울릉도B" pitchFamily="18" charset="-127"/>
              </a:rPr>
              <a:t>천만원</a:t>
            </a: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 이하의 벌금</a:t>
            </a:r>
          </a:p>
        </p:txBody>
      </p:sp>
      <p:sp>
        <p:nvSpPr>
          <p:cNvPr id="13" name="모서리가 둥근 직사각형 12"/>
          <p:cNvSpPr/>
          <p:nvPr/>
        </p:nvSpPr>
        <p:spPr>
          <a:xfrm>
            <a:off x="357158" y="3071810"/>
            <a:ext cx="3929090" cy="100013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신고인 신분보호 및 신원노출</a:t>
            </a:r>
            <a:endParaRPr lang="en-US" altLang="ko-KR" sz="16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         금지의무 위반자</a:t>
            </a:r>
          </a:p>
        </p:txBody>
      </p:sp>
      <p:sp>
        <p:nvSpPr>
          <p:cNvPr id="14" name="오각형 13"/>
          <p:cNvSpPr/>
          <p:nvPr/>
        </p:nvSpPr>
        <p:spPr>
          <a:xfrm>
            <a:off x="4500562" y="3286124"/>
            <a:ext cx="357190" cy="571504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5000628" y="3286124"/>
            <a:ext cx="3357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1</a:t>
            </a: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년 이하의 징역</a:t>
            </a:r>
            <a:endParaRPr lang="en-US" altLang="ko-KR" sz="16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또는 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3</a:t>
            </a:r>
            <a:r>
              <a:rPr lang="ko-KR" altLang="en-US" sz="1600" dirty="0" err="1">
                <a:latin typeface="HY울릉도B" pitchFamily="18" charset="-127"/>
                <a:ea typeface="HY울릉도B" pitchFamily="18" charset="-127"/>
              </a:rPr>
              <a:t>백만원</a:t>
            </a: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 이하의 벌금</a:t>
            </a:r>
          </a:p>
        </p:txBody>
      </p:sp>
      <p:sp>
        <p:nvSpPr>
          <p:cNvPr id="16" name="모서리가 둥근 직사각형 15"/>
          <p:cNvSpPr/>
          <p:nvPr/>
        </p:nvSpPr>
        <p:spPr>
          <a:xfrm>
            <a:off x="357158" y="4357694"/>
            <a:ext cx="3929090" cy="100013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현장조사를 거부하거나</a:t>
            </a:r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,</a:t>
            </a:r>
          </a:p>
          <a:p>
            <a:pPr algn="ctr"/>
            <a:r>
              <a:rPr lang="ko-KR" altLang="en-US" sz="1600" dirty="0" err="1">
                <a:latin typeface="HY울릉도B" pitchFamily="18" charset="-127"/>
                <a:ea typeface="HY울릉도B" pitchFamily="18" charset="-127"/>
              </a:rPr>
              <a:t>업무방해한</a:t>
            </a: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 자</a:t>
            </a:r>
          </a:p>
        </p:txBody>
      </p:sp>
      <p:sp>
        <p:nvSpPr>
          <p:cNvPr id="17" name="오각형 16"/>
          <p:cNvSpPr/>
          <p:nvPr/>
        </p:nvSpPr>
        <p:spPr>
          <a:xfrm>
            <a:off x="4500562" y="4572008"/>
            <a:ext cx="357190" cy="571504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5000628" y="4714884"/>
            <a:ext cx="33575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2</a:t>
            </a:r>
            <a:r>
              <a:rPr lang="ko-KR" altLang="en-US" sz="1600" dirty="0" err="1">
                <a:latin typeface="HY울릉도B" pitchFamily="18" charset="-127"/>
                <a:ea typeface="HY울릉도B" pitchFamily="18" charset="-127"/>
              </a:rPr>
              <a:t>백만원</a:t>
            </a:r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 이하의 과태료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428596" y="5786454"/>
            <a:ext cx="7858180" cy="785818"/>
          </a:xfrm>
          <a:prstGeom prst="rect">
            <a:avLst/>
          </a:prstGeom>
          <a:solidFill>
            <a:srgbClr val="C0000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>
                <a:latin typeface="HY울릉도B" pitchFamily="18" charset="-127"/>
                <a:ea typeface="HY울릉도B" pitchFamily="18" charset="-127"/>
              </a:rPr>
              <a:t>노인학대 법적 처벌기준</a:t>
            </a:r>
            <a:endParaRPr lang="en-US" altLang="ko-KR" sz="1600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노인복지법</a:t>
            </a:r>
            <a:r>
              <a:rPr lang="en-US" altLang="ko-KR" sz="1400" dirty="0">
                <a:latin typeface="HY울릉도B" pitchFamily="18" charset="-127"/>
                <a:ea typeface="HY울릉도B" pitchFamily="18" charset="-127"/>
              </a:rPr>
              <a:t>,  </a:t>
            </a: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가정폭력범죄의 처벌 등에 관한 </a:t>
            </a:r>
            <a:r>
              <a:rPr lang="ko-KR" altLang="en-US" sz="1400" dirty="0" err="1">
                <a:latin typeface="HY울릉도B" pitchFamily="18" charset="-127"/>
                <a:ea typeface="HY울릉도B" pitchFamily="18" charset="-127"/>
              </a:rPr>
              <a:t>특레법</a:t>
            </a:r>
            <a:r>
              <a:rPr lang="en-US" altLang="ko-KR" sz="14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형법 적용 가능  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57290" y="642918"/>
            <a:ext cx="5643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노인보호전문기관</a:t>
            </a:r>
          </a:p>
        </p:txBody>
      </p:sp>
      <p:pic>
        <p:nvPicPr>
          <p:cNvPr id="8" name="Picture 2" descr="C:\Users\장수원04\Desktop\새 폴더 (2)\9.PNG"/>
          <p:cNvPicPr>
            <a:picLocks noChangeAspect="1" noChangeArrowheads="1"/>
          </p:cNvPicPr>
          <p:nvPr/>
        </p:nvPicPr>
        <p:blipFill>
          <a:blip r:embed="rId2" cstate="print"/>
          <a:srcRect l="6527" t="29105" r="54354" b="17392"/>
          <a:stretch>
            <a:fillRect/>
          </a:stretch>
        </p:blipFill>
        <p:spPr bwMode="auto">
          <a:xfrm>
            <a:off x="428596" y="1214422"/>
            <a:ext cx="7929618" cy="3071834"/>
          </a:xfrm>
          <a:prstGeom prst="rect">
            <a:avLst/>
          </a:prstGeom>
          <a:noFill/>
        </p:spPr>
      </p:pic>
      <p:sp>
        <p:nvSpPr>
          <p:cNvPr id="12" name="직사각형 11"/>
          <p:cNvSpPr/>
          <p:nvPr/>
        </p:nvSpPr>
        <p:spPr>
          <a:xfrm>
            <a:off x="428596" y="5357826"/>
            <a:ext cx="8001056" cy="12144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357166"/>
            <a:ext cx="7929618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4491051"/>
            <a:ext cx="8001056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1357290" y="642918"/>
            <a:ext cx="59293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노인보호 전문기관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57290" y="4786322"/>
            <a:ext cx="56436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학대피해노인 전용쉼터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1472" y="5286388"/>
            <a:ext cx="77867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 </a:t>
            </a:r>
            <a:r>
              <a:rPr lang="ko-KR" altLang="en-US" sz="1400" dirty="0">
                <a:latin typeface="바탕"/>
                <a:ea typeface="바탕"/>
              </a:rPr>
              <a:t>● </a:t>
            </a: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목    적 </a:t>
            </a:r>
            <a:r>
              <a:rPr lang="en-US" altLang="ko-KR" sz="1400" dirty="0">
                <a:latin typeface="HY울릉도B" pitchFamily="18" charset="-127"/>
                <a:ea typeface="HY울릉도B" pitchFamily="18" charset="-127"/>
              </a:rPr>
              <a:t>; </a:t>
            </a: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학대피해 노인에 대한 일정기간 보호조치 및 심신 치유프로그램</a:t>
            </a:r>
            <a:endParaRPr lang="en-US" altLang="ko-KR" sz="14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1400" dirty="0">
                <a:latin typeface="HY울릉도B" pitchFamily="18" charset="-127"/>
                <a:ea typeface="HY울릉도B" pitchFamily="18" charset="-127"/>
              </a:rPr>
              <a:t>                  </a:t>
            </a: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제공을 통한 학대피해노인의 보호 강화</a:t>
            </a:r>
            <a:endParaRPr lang="en-US" altLang="ko-KR" sz="14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1400" dirty="0">
                <a:latin typeface="HY울릉도B" pitchFamily="18" charset="-127"/>
                <a:ea typeface="HY울릉도B" pitchFamily="18" charset="-127"/>
              </a:rPr>
              <a:t> </a:t>
            </a:r>
            <a:r>
              <a:rPr lang="en-US" altLang="ko-KR" sz="1400" dirty="0">
                <a:latin typeface="바탕"/>
                <a:ea typeface="바탕"/>
              </a:rPr>
              <a:t>● </a:t>
            </a: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입소대상 </a:t>
            </a:r>
            <a:r>
              <a:rPr lang="en-US" altLang="ko-KR" sz="1400" dirty="0">
                <a:latin typeface="HY울릉도B" pitchFamily="18" charset="-127"/>
                <a:ea typeface="HY울릉도B" pitchFamily="18" charset="-127"/>
              </a:rPr>
              <a:t>;</a:t>
            </a: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 만</a:t>
            </a:r>
            <a:r>
              <a:rPr lang="en-US" altLang="ko-KR" sz="1400" dirty="0">
                <a:latin typeface="HY울릉도B" pitchFamily="18" charset="-127"/>
                <a:ea typeface="HY울릉도B" pitchFamily="18" charset="-127"/>
              </a:rPr>
              <a:t>60</a:t>
            </a: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세 이상 학대피해노인으로 쉼터의 보호가 필요하다고 인정되는 자</a:t>
            </a:r>
            <a:endParaRPr lang="en-US" altLang="ko-KR" sz="14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1400" dirty="0">
                <a:latin typeface="HY울릉도B" pitchFamily="18" charset="-127"/>
                <a:ea typeface="HY울릉도B" pitchFamily="18" charset="-127"/>
              </a:rPr>
              <a:t> </a:t>
            </a:r>
            <a:r>
              <a:rPr lang="ko-KR" altLang="ko-KR" sz="1400" dirty="0">
                <a:latin typeface="HY울릉도B" pitchFamily="18" charset="-127"/>
                <a:ea typeface="HY울릉도B" pitchFamily="18" charset="-127"/>
              </a:rPr>
              <a:t>●</a:t>
            </a:r>
            <a:r>
              <a:rPr lang="en-US" altLang="ko-KR" sz="1400" dirty="0">
                <a:latin typeface="HY울릉도B" pitchFamily="18" charset="-127"/>
                <a:ea typeface="HY울릉도B" pitchFamily="18" charset="-127"/>
              </a:rPr>
              <a:t> </a:t>
            </a: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입소기간 </a:t>
            </a:r>
            <a:r>
              <a:rPr lang="en-US" altLang="ko-KR" sz="1400" dirty="0">
                <a:latin typeface="HY울릉도B" pitchFamily="18" charset="-127"/>
                <a:ea typeface="HY울릉도B" pitchFamily="18" charset="-127"/>
              </a:rPr>
              <a:t>; </a:t>
            </a: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입소일로부터 </a:t>
            </a:r>
            <a:r>
              <a:rPr lang="en-US" altLang="ko-KR" sz="1400" dirty="0">
                <a:latin typeface="HY울릉도B" pitchFamily="18" charset="-127"/>
                <a:ea typeface="HY울릉도B" pitchFamily="18" charset="-127"/>
              </a:rPr>
              <a:t>3</a:t>
            </a:r>
            <a:r>
              <a:rPr lang="ko-KR" altLang="en-US" sz="1400" dirty="0">
                <a:latin typeface="HY울릉도B" pitchFamily="18" charset="-127"/>
                <a:ea typeface="HY울릉도B" pitchFamily="18" charset="-127"/>
              </a:rPr>
              <a:t>개월</a:t>
            </a:r>
            <a:endParaRPr lang="en-US" altLang="ko-KR" sz="1400" dirty="0">
              <a:latin typeface="HY울릉도B" pitchFamily="18" charset="-127"/>
              <a:ea typeface="HY울릉도B" pitchFamily="18" charset="-127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장수원04\Desktop\새 폴더 (2)\9.PNG"/>
          <p:cNvPicPr>
            <a:picLocks noChangeAspect="1" noChangeArrowheads="1"/>
          </p:cNvPicPr>
          <p:nvPr/>
        </p:nvPicPr>
        <p:blipFill>
          <a:blip r:embed="rId2" cstate="print"/>
          <a:srcRect l="58156" t="13360" r="16133" b="46313"/>
          <a:stretch>
            <a:fillRect/>
          </a:stretch>
        </p:blipFill>
        <p:spPr bwMode="auto">
          <a:xfrm>
            <a:off x="323528" y="714356"/>
            <a:ext cx="4177034" cy="5643602"/>
          </a:xfrm>
          <a:prstGeom prst="rect">
            <a:avLst/>
          </a:prstGeom>
          <a:noFill/>
        </p:spPr>
      </p:pic>
      <p:pic>
        <p:nvPicPr>
          <p:cNvPr id="5" name="Picture 2" descr="C:\Users\장수원04\Desktop\새 폴더 (2)\9.PNG"/>
          <p:cNvPicPr>
            <a:picLocks noChangeAspect="1" noChangeArrowheads="1"/>
          </p:cNvPicPr>
          <p:nvPr/>
        </p:nvPicPr>
        <p:blipFill>
          <a:blip r:embed="rId2" cstate="print"/>
          <a:srcRect l="57907" t="53793" r="7307" b="7090"/>
          <a:stretch>
            <a:fillRect/>
          </a:stretch>
        </p:blipFill>
        <p:spPr bwMode="auto">
          <a:xfrm>
            <a:off x="4517885" y="2420318"/>
            <a:ext cx="4590619" cy="3937640"/>
          </a:xfrm>
          <a:prstGeom prst="rect">
            <a:avLst/>
          </a:prstGeom>
          <a:noFill/>
        </p:spPr>
      </p:pic>
      <p:sp>
        <p:nvSpPr>
          <p:cNvPr id="6" name="제목 1"/>
          <p:cNvSpPr txBox="1">
            <a:spLocks/>
          </p:cNvSpPr>
          <p:nvPr/>
        </p:nvSpPr>
        <p:spPr>
          <a:xfrm>
            <a:off x="4643438" y="928670"/>
            <a:ext cx="4211960" cy="90872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rtlCol="0" anchor="ctr">
            <a:norm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400" b="1" i="0" u="none" strike="noStrike" kern="1200" cap="none" spc="0" normalizeH="0" baseline="0" noProof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우리의 역할</a:t>
            </a:r>
            <a:endParaRPr kumimoji="0" lang="ko-KR" altLang="en-US" sz="4400" b="1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pPr algn="l"/>
            <a:r>
              <a:rPr lang="ko-KR" altLang="en-US" sz="4000" dirty="0"/>
              <a:t>       노인학대예방 행동지침</a:t>
            </a: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 rot="-5400000">
            <a:off x="3452932" y="-1952791"/>
            <a:ext cx="71437" cy="5977234"/>
          </a:xfrm>
          <a:prstGeom prst="rect">
            <a:avLst/>
          </a:prstGeom>
          <a:gradFill rotWithShape="0">
            <a:gsLst>
              <a:gs pos="0">
                <a:schemeClr val="tx2"/>
              </a:gs>
              <a:gs pos="100000">
                <a:srgbClr val="FFFFFF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kumimoji="0"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7158" y="1785926"/>
            <a:ext cx="835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sz="1600" dirty="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7158" y="1428736"/>
            <a:ext cx="807249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ko-KR" sz="16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1600" dirty="0">
                <a:latin typeface="HY울릉도B" pitchFamily="18" charset="-127"/>
                <a:ea typeface="HY울릉도B" pitchFamily="18" charset="-127"/>
              </a:rPr>
              <a:t>           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1.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누구도 노인을 학대 할 수 없음을 확실히 압니다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.</a:t>
            </a:r>
          </a:p>
          <a:p>
            <a:endParaRPr lang="en-US" altLang="ko-KR" sz="20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          2.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가능한 건강을 유지하도록 최선을 다합니다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.</a:t>
            </a:r>
          </a:p>
          <a:p>
            <a:endParaRPr lang="en-US" altLang="ko-KR" sz="20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          3.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자기소유의 재산을 스스로 관리 합니다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.</a:t>
            </a:r>
          </a:p>
          <a:p>
            <a:endParaRPr lang="en-US" altLang="ko-KR" sz="20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          4.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여가 및 사회활동을 지속합니다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.</a:t>
            </a:r>
          </a:p>
          <a:p>
            <a:endParaRPr lang="en-US" altLang="ko-KR" sz="20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          5.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변화하는 사회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(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신세대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)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를 이해하려고 노력합니다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.</a:t>
            </a:r>
          </a:p>
          <a:p>
            <a:endParaRPr lang="en-US" altLang="ko-KR" sz="20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          6.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가족에게 사랑한다는 표현을 자주 합니다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.</a:t>
            </a:r>
          </a:p>
          <a:p>
            <a:endParaRPr lang="en-US" altLang="ko-KR" sz="20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          7.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어떤 상황에서도 자신을 사랑합니다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.</a:t>
            </a:r>
            <a:endParaRPr lang="ko-KR" altLang="en-US" sz="2000" dirty="0">
              <a:latin typeface="HY울릉도B" pitchFamily="18" charset="-127"/>
              <a:ea typeface="HY울릉도B" pitchFamily="18" charset="-127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99" y="764704"/>
            <a:ext cx="8919597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3460689"/>
            <a:ext cx="1101018" cy="1742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6855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2075819" y="404664"/>
            <a:ext cx="4206601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ko-KR" altLang="en-US" sz="6000" b="1" dirty="0">
                <a:latin typeface="HY울릉도B" pitchFamily="18" charset="-127"/>
                <a:ea typeface="HY울릉도B" pitchFamily="18" charset="-127"/>
              </a:rPr>
              <a:t>  인권이란</a:t>
            </a:r>
            <a:r>
              <a:rPr lang="en-US" altLang="ko-KR" sz="6000" b="1" dirty="0">
                <a:latin typeface="HY울릉도B" pitchFamily="18" charset="-127"/>
                <a:ea typeface="HY울릉도B" pitchFamily="18" charset="-127"/>
              </a:rPr>
              <a:t>?</a:t>
            </a:r>
            <a:endParaRPr lang="ko-KR" altLang="en-US" sz="6000" dirty="0">
              <a:latin typeface="HY울릉도B" pitchFamily="18" charset="-127"/>
              <a:ea typeface="HY울릉도B" pitchFamily="18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06466" y="5439127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“인간으로서 존엄성을 </a:t>
            </a:r>
            <a:r>
              <a:rPr lang="ko-KR" altLang="en-US" sz="2000" dirty="0" err="1">
                <a:latin typeface="HY울릉도B" pitchFamily="18" charset="-127"/>
                <a:ea typeface="HY울릉도B" pitchFamily="18" charset="-127"/>
              </a:rPr>
              <a:t>존중받고</a:t>
            </a:r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행복하게 살아가는데 </a:t>
            </a:r>
            <a:endParaRPr lang="en-US" altLang="ko-KR" sz="20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2000" dirty="0">
                <a:latin typeface="HY울릉도B" pitchFamily="18" charset="-127"/>
                <a:ea typeface="HY울릉도B" pitchFamily="18" charset="-127"/>
              </a:rPr>
              <a:t>                                                             </a:t>
            </a:r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필요한 모든 권리”</a:t>
            </a:r>
          </a:p>
        </p:txBody>
      </p:sp>
      <p:sp>
        <p:nvSpPr>
          <p:cNvPr id="2" name="타원 1"/>
          <p:cNvSpPr/>
          <p:nvPr/>
        </p:nvSpPr>
        <p:spPr>
          <a:xfrm>
            <a:off x="1395117" y="1742024"/>
            <a:ext cx="1032211" cy="108012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모서리가 둥근 직사각형 2"/>
          <p:cNvSpPr/>
          <p:nvPr/>
        </p:nvSpPr>
        <p:spPr>
          <a:xfrm rot="16200000">
            <a:off x="1169622" y="2866568"/>
            <a:ext cx="1548172" cy="1656184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115617" y="3474299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자기존중</a:t>
            </a:r>
          </a:p>
        </p:txBody>
      </p:sp>
      <p:sp>
        <p:nvSpPr>
          <p:cNvPr id="8" name="타원 7"/>
          <p:cNvSpPr/>
          <p:nvPr/>
        </p:nvSpPr>
        <p:spPr>
          <a:xfrm>
            <a:off x="4878974" y="1804450"/>
            <a:ext cx="1032211" cy="108012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4491461" y="2956578"/>
            <a:ext cx="1728192" cy="151216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4518934" y="3388626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dirty="0">
                <a:solidFill>
                  <a:schemeClr val="bg1"/>
                </a:solidFill>
                <a:latin typeface="HY울릉도B" pitchFamily="18" charset="-127"/>
                <a:ea typeface="HY울릉도B" pitchFamily="18" charset="-127"/>
              </a:rPr>
              <a:t>타인존중</a:t>
            </a:r>
          </a:p>
        </p:txBody>
      </p:sp>
      <p:sp>
        <p:nvSpPr>
          <p:cNvPr id="7" name="오른쪽 화살표 6"/>
          <p:cNvSpPr/>
          <p:nvPr/>
        </p:nvSpPr>
        <p:spPr>
          <a:xfrm flipH="1">
            <a:off x="3051301" y="3906420"/>
            <a:ext cx="1080120" cy="39604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오른쪽 화살표 12"/>
          <p:cNvSpPr/>
          <p:nvPr/>
        </p:nvSpPr>
        <p:spPr>
          <a:xfrm>
            <a:off x="3051301" y="3357834"/>
            <a:ext cx="1080120" cy="39604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등호 11"/>
          <p:cNvSpPr/>
          <p:nvPr/>
        </p:nvSpPr>
        <p:spPr>
          <a:xfrm>
            <a:off x="6538961" y="3526775"/>
            <a:ext cx="730449" cy="454206"/>
          </a:xfrm>
          <a:prstGeom prst="mathEqual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38134" y="3460634"/>
            <a:ext cx="11417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HY울릉도B" pitchFamily="18" charset="-127"/>
                <a:ea typeface="HY울릉도B" pitchFamily="18" charset="-127"/>
              </a:rPr>
              <a:t>인권</a:t>
            </a:r>
          </a:p>
        </p:txBody>
      </p:sp>
    </p:spTree>
    <p:extLst>
      <p:ext uri="{BB962C8B-B14F-4D97-AF65-F5344CB8AC3E}">
        <p14:creationId xmlns:p14="http://schemas.microsoft.com/office/powerpoint/2010/main" val="90985711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사랑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785794"/>
            <a:ext cx="3571900" cy="400563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42910" y="4929198"/>
            <a:ext cx="73581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latin typeface="HY울릉도B" pitchFamily="18" charset="-127"/>
                <a:ea typeface="HY울릉도B" pitchFamily="18" charset="-127"/>
              </a:rPr>
              <a:t>감사 합니다</a:t>
            </a:r>
            <a:r>
              <a:rPr lang="en-US" altLang="ko-KR" sz="3600" dirty="0">
                <a:latin typeface="HY울릉도B" pitchFamily="18" charset="-127"/>
                <a:ea typeface="HY울릉도B" pitchFamily="18" charset="-127"/>
              </a:rPr>
              <a:t>.</a:t>
            </a:r>
          </a:p>
          <a:p>
            <a:pPr algn="ctr"/>
            <a:r>
              <a:rPr lang="ko-KR" altLang="en-US" sz="3600" dirty="0">
                <a:latin typeface="HY울릉도B" pitchFamily="18" charset="-127"/>
                <a:ea typeface="HY울릉도B" pitchFamily="18" charset="-127"/>
              </a:rPr>
              <a:t>수고 하셨습니다</a:t>
            </a:r>
            <a:r>
              <a:rPr lang="en-US" altLang="ko-KR" sz="3600" dirty="0">
                <a:latin typeface="HY울릉도B" pitchFamily="18" charset="-127"/>
                <a:ea typeface="HY울릉도B" pitchFamily="18" charset="-127"/>
              </a:rPr>
              <a:t>.</a:t>
            </a:r>
            <a:endParaRPr lang="ko-KR" altLang="en-US" sz="3600" dirty="0">
              <a:latin typeface="HY울릉도B" pitchFamily="18" charset="-127"/>
              <a:ea typeface="HY울릉도B" pitchFamily="18" charset="-127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611560" y="332656"/>
            <a:ext cx="76740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>
                <a:latin typeface="HY울릉도B" pitchFamily="18" charset="-127"/>
                <a:ea typeface="HY울릉도B" pitchFamily="18" charset="-127"/>
              </a:rPr>
              <a:t>만족스러운 노후</a:t>
            </a:r>
            <a:r>
              <a:rPr lang="ko-KR" altLang="en-US" sz="2800" dirty="0">
                <a:latin typeface="HY울릉도B" pitchFamily="18" charset="-127"/>
                <a:ea typeface="HY울릉도B" pitchFamily="18" charset="-127"/>
              </a:rPr>
              <a:t>는 어떤 것일까요</a:t>
            </a:r>
            <a:r>
              <a:rPr lang="en-US" altLang="ko-KR" sz="2800" dirty="0">
                <a:latin typeface="HY울릉도B" pitchFamily="18" charset="-127"/>
                <a:ea typeface="HY울릉도B" pitchFamily="18" charset="-127"/>
              </a:rPr>
              <a:t>?</a:t>
            </a:r>
            <a:br>
              <a:rPr lang="en-US" altLang="ko-KR" sz="2800" dirty="0">
                <a:latin typeface="HY울릉도B" pitchFamily="18" charset="-127"/>
                <a:ea typeface="HY울릉도B" pitchFamily="18" charset="-127"/>
              </a:rPr>
            </a:br>
            <a:r>
              <a:rPr lang="en-US" altLang="ko-KR" sz="2800" dirty="0">
                <a:latin typeface="HY울릉도B" pitchFamily="18" charset="-127"/>
                <a:ea typeface="HY울릉도B" pitchFamily="18" charset="-127"/>
              </a:rPr>
              <a:t/>
            </a:r>
            <a:br>
              <a:rPr lang="en-US" altLang="ko-KR" sz="2800" dirty="0">
                <a:latin typeface="HY울릉도B" pitchFamily="18" charset="-127"/>
                <a:ea typeface="HY울릉도B" pitchFamily="18" charset="-127"/>
              </a:rPr>
            </a:br>
            <a:r>
              <a:rPr lang="ko-KR" altLang="en-US" sz="2800" dirty="0">
                <a:latin typeface="HY울릉도B" pitchFamily="18" charset="-127"/>
                <a:ea typeface="HY울릉도B" pitchFamily="18" charset="-127"/>
              </a:rPr>
              <a:t>만족스러운 노후가 되기 위한 공통적 요소는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88840"/>
            <a:ext cx="7293594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926517" y="5445224"/>
            <a:ext cx="7534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>“나와 다른 사람을 소중하게 여기는 상호 존중하는 모습 필요</a:t>
            </a:r>
            <a:r>
              <a:rPr lang="ko-KR" alt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75448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323528" y="260648"/>
            <a:ext cx="8712968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6000" b="1" dirty="0">
                <a:latin typeface="HY울릉도B" pitchFamily="18" charset="-127"/>
                <a:ea typeface="HY울릉도B" pitchFamily="18" charset="-127"/>
              </a:rPr>
              <a:t>인권실천은</a:t>
            </a:r>
            <a:r>
              <a:rPr lang="en-US" altLang="ko-KR" sz="6000" b="1" dirty="0">
                <a:latin typeface="HY울릉도B" pitchFamily="18" charset="-127"/>
                <a:ea typeface="HY울릉도B" pitchFamily="18" charset="-127"/>
              </a:rPr>
              <a:t>?</a:t>
            </a:r>
            <a:r>
              <a:rPr lang="ko-KR" altLang="en-US" dirty="0">
                <a:latin typeface="HY울릉도B" pitchFamily="18" charset="-127"/>
                <a:ea typeface="HY울릉도B" pitchFamily="18" charset="-127"/>
              </a:rPr>
              <a:t/>
            </a:r>
            <a:br>
              <a:rPr lang="ko-KR" altLang="en-US" dirty="0">
                <a:latin typeface="HY울릉도B" pitchFamily="18" charset="-127"/>
                <a:ea typeface="HY울릉도B" pitchFamily="18" charset="-127"/>
              </a:rPr>
            </a:br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r>
              <a:rPr lang="ko-KR" altLang="en-US" sz="2400" dirty="0">
                <a:latin typeface="HY울릉도B" pitchFamily="18" charset="-127"/>
                <a:ea typeface="HY울릉도B" pitchFamily="18" charset="-127"/>
              </a:rPr>
              <a:t>연령</a:t>
            </a:r>
            <a:r>
              <a:rPr lang="en-US" altLang="ko-KR" sz="24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2400" dirty="0">
                <a:latin typeface="HY울릉도B" pitchFamily="18" charset="-127"/>
                <a:ea typeface="HY울릉도B" pitchFamily="18" charset="-127"/>
              </a:rPr>
              <a:t>성별</a:t>
            </a:r>
            <a:r>
              <a:rPr lang="en-US" altLang="ko-KR" sz="2400" dirty="0">
                <a:latin typeface="HY울릉도B" pitchFamily="18" charset="-127"/>
                <a:ea typeface="HY울릉도B" pitchFamily="18" charset="-127"/>
              </a:rPr>
              <a:t>, </a:t>
            </a:r>
            <a:r>
              <a:rPr lang="ko-KR" altLang="en-US" sz="2400" dirty="0">
                <a:latin typeface="HY울릉도B" pitchFamily="18" charset="-127"/>
                <a:ea typeface="HY울릉도B" pitchFamily="18" charset="-127"/>
              </a:rPr>
              <a:t>인종에 상관없이 누구나 행복을 추구하며 사는 </a:t>
            </a:r>
            <a:endParaRPr lang="en-US" altLang="ko-KR" sz="24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2800" dirty="0">
                <a:solidFill>
                  <a:srgbClr val="0033CC"/>
                </a:solidFill>
                <a:latin typeface="HY울릉도B" pitchFamily="18" charset="-127"/>
                <a:ea typeface="HY울릉도B" pitchFamily="18" charset="-127"/>
              </a:rPr>
              <a:t>'</a:t>
            </a:r>
            <a:r>
              <a:rPr lang="ko-KR" altLang="en-US" sz="2800" dirty="0">
                <a:solidFill>
                  <a:srgbClr val="0033CC"/>
                </a:solidFill>
                <a:latin typeface="HY울릉도B" pitchFamily="18" charset="-127"/>
                <a:ea typeface="HY울릉도B" pitchFamily="18" charset="-127"/>
              </a:rPr>
              <a:t>나</a:t>
            </a:r>
            <a:r>
              <a:rPr lang="en-US" altLang="ko-KR" sz="2800" dirty="0">
                <a:solidFill>
                  <a:srgbClr val="0033CC"/>
                </a:solidFill>
                <a:latin typeface="HY울릉도B" pitchFamily="18" charset="-127"/>
                <a:ea typeface="HY울릉도B" pitchFamily="18" charset="-127"/>
              </a:rPr>
              <a:t>(</a:t>
            </a:r>
            <a:r>
              <a:rPr lang="ko-KR" altLang="en-US" sz="2800" dirty="0">
                <a:solidFill>
                  <a:srgbClr val="0033CC"/>
                </a:solidFill>
                <a:latin typeface="HY울릉도B" pitchFamily="18" charset="-127"/>
                <a:ea typeface="HY울릉도B" pitchFamily="18" charset="-127"/>
              </a:rPr>
              <a:t>자기</a:t>
            </a:r>
            <a:r>
              <a:rPr lang="en-US" altLang="ko-KR" sz="2800" dirty="0">
                <a:solidFill>
                  <a:srgbClr val="0033CC"/>
                </a:solidFill>
                <a:latin typeface="HY울릉도B" pitchFamily="18" charset="-127"/>
                <a:ea typeface="HY울릉도B" pitchFamily="18" charset="-127"/>
              </a:rPr>
              <a:t>)'</a:t>
            </a:r>
            <a:r>
              <a:rPr lang="ko-KR" altLang="en-US" sz="2800" dirty="0">
                <a:solidFill>
                  <a:srgbClr val="0033CC"/>
                </a:solidFill>
                <a:latin typeface="HY울릉도B" pitchFamily="18" charset="-127"/>
                <a:ea typeface="HY울릉도B" pitchFamily="18" charset="-127"/>
              </a:rPr>
              <a:t>와 </a:t>
            </a:r>
            <a:r>
              <a:rPr lang="en-US" altLang="ko-KR" sz="2800" dirty="0">
                <a:solidFill>
                  <a:srgbClr val="0033CC"/>
                </a:solidFill>
                <a:latin typeface="HY울릉도B" pitchFamily="18" charset="-127"/>
                <a:ea typeface="HY울릉도B" pitchFamily="18" charset="-127"/>
              </a:rPr>
              <a:t>'</a:t>
            </a:r>
            <a:r>
              <a:rPr lang="ko-KR" altLang="en-US" sz="2800" dirty="0">
                <a:solidFill>
                  <a:srgbClr val="0033CC"/>
                </a:solidFill>
                <a:latin typeface="HY울릉도B" pitchFamily="18" charset="-127"/>
                <a:ea typeface="HY울릉도B" pitchFamily="18" charset="-127"/>
              </a:rPr>
              <a:t>남</a:t>
            </a:r>
            <a:r>
              <a:rPr lang="en-US" altLang="ko-KR" sz="2800" dirty="0">
                <a:solidFill>
                  <a:srgbClr val="0033CC"/>
                </a:solidFill>
                <a:latin typeface="HY울릉도B" pitchFamily="18" charset="-127"/>
                <a:ea typeface="HY울릉도B" pitchFamily="18" charset="-127"/>
              </a:rPr>
              <a:t>(</a:t>
            </a:r>
            <a:r>
              <a:rPr lang="ko-KR" altLang="en-US" sz="2800" dirty="0">
                <a:solidFill>
                  <a:srgbClr val="0033CC"/>
                </a:solidFill>
                <a:latin typeface="HY울릉도B" pitchFamily="18" charset="-127"/>
                <a:ea typeface="HY울릉도B" pitchFamily="18" charset="-127"/>
              </a:rPr>
              <a:t>타인</a:t>
            </a:r>
            <a:r>
              <a:rPr lang="en-US" altLang="ko-KR" sz="2800" dirty="0">
                <a:solidFill>
                  <a:srgbClr val="0033CC"/>
                </a:solidFill>
                <a:latin typeface="HY울릉도B" pitchFamily="18" charset="-127"/>
                <a:ea typeface="HY울릉도B" pitchFamily="18" charset="-127"/>
              </a:rPr>
              <a:t>)'</a:t>
            </a:r>
            <a:r>
              <a:rPr lang="ko-KR" altLang="en-US" sz="2400" dirty="0">
                <a:latin typeface="HY울릉도B" pitchFamily="18" charset="-127"/>
                <a:ea typeface="HY울릉도B" pitchFamily="18" charset="-127"/>
              </a:rPr>
              <a:t>을 소중히 생각하는 </a:t>
            </a:r>
            <a:endParaRPr lang="en-US" altLang="ko-KR" sz="2400" dirty="0">
              <a:latin typeface="HY울릉도B" pitchFamily="18" charset="-127"/>
              <a:ea typeface="HY울릉도B" pitchFamily="18" charset="-127"/>
            </a:endParaRPr>
          </a:p>
          <a:p>
            <a:r>
              <a:rPr lang="en-US" altLang="ko-KR" sz="2400" dirty="0">
                <a:latin typeface="HY울릉도B" pitchFamily="18" charset="-127"/>
                <a:ea typeface="HY울릉도B" pitchFamily="18" charset="-127"/>
              </a:rPr>
              <a:t>                                                    </a:t>
            </a:r>
            <a:r>
              <a:rPr lang="ko-KR" altLang="en-US" sz="2400" dirty="0">
                <a:latin typeface="HY울릉도B" pitchFamily="18" charset="-127"/>
                <a:ea typeface="HY울릉도B" pitchFamily="18" charset="-127"/>
              </a:rPr>
              <a:t>태도와 행동 필요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56992"/>
            <a:ext cx="7560840" cy="2909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1970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" y="28221"/>
            <a:ext cx="8772525" cy="658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모서리가 둥근 직사각형 5"/>
          <p:cNvSpPr/>
          <p:nvPr/>
        </p:nvSpPr>
        <p:spPr>
          <a:xfrm>
            <a:off x="1043608" y="548680"/>
            <a:ext cx="7056784" cy="93610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latin typeface="HY울릉도B" pitchFamily="18" charset="-127"/>
                <a:ea typeface="HY울릉도B" pitchFamily="18" charset="-127"/>
              </a:rPr>
              <a:t>노인인권의 교육</a:t>
            </a:r>
          </a:p>
        </p:txBody>
      </p:sp>
      <p:sp>
        <p:nvSpPr>
          <p:cNvPr id="9" name="모서리가 둥근 직사각형 8"/>
          <p:cNvSpPr/>
          <p:nvPr/>
        </p:nvSpPr>
        <p:spPr>
          <a:xfrm>
            <a:off x="1063997" y="1628800"/>
            <a:ext cx="4320480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dirty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-</a:t>
            </a:r>
            <a:r>
              <a:rPr lang="ko-KR" altLang="en-US" sz="2400" dirty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노인인권의 개념과 특징</a:t>
            </a:r>
          </a:p>
        </p:txBody>
      </p:sp>
      <p:sp>
        <p:nvSpPr>
          <p:cNvPr id="11" name="모서리가 둥근 직사각형 10"/>
          <p:cNvSpPr/>
          <p:nvPr/>
        </p:nvSpPr>
        <p:spPr>
          <a:xfrm>
            <a:off x="1037071" y="3405582"/>
            <a:ext cx="7272807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dirty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-</a:t>
            </a:r>
            <a:r>
              <a:rPr lang="ko-KR" altLang="en-US" sz="2400" dirty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노인인권침해 사례와 해결방안</a:t>
            </a:r>
          </a:p>
        </p:txBody>
      </p:sp>
      <p:sp>
        <p:nvSpPr>
          <p:cNvPr id="12" name="모서리가 둥근 직사각형 11"/>
          <p:cNvSpPr/>
          <p:nvPr/>
        </p:nvSpPr>
        <p:spPr>
          <a:xfrm>
            <a:off x="1037070" y="2564904"/>
            <a:ext cx="7272807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dirty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-</a:t>
            </a:r>
            <a:r>
              <a:rPr lang="ko-KR" altLang="en-US" sz="2400" dirty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노인인권 보호지침</a:t>
            </a:r>
          </a:p>
        </p:txBody>
      </p:sp>
      <p:sp>
        <p:nvSpPr>
          <p:cNvPr id="13" name="모서리가 둥근 직사각형 12"/>
          <p:cNvSpPr/>
          <p:nvPr/>
        </p:nvSpPr>
        <p:spPr>
          <a:xfrm>
            <a:off x="1063997" y="4365104"/>
            <a:ext cx="5071731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dirty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- </a:t>
            </a:r>
            <a:r>
              <a:rPr lang="ko-KR" altLang="en-US" sz="2400" dirty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시설생활노인 권리선언</a:t>
            </a:r>
          </a:p>
        </p:txBody>
      </p:sp>
      <p:sp>
        <p:nvSpPr>
          <p:cNvPr id="14" name="모서리가 둥근 직사각형 13"/>
          <p:cNvSpPr/>
          <p:nvPr/>
        </p:nvSpPr>
        <p:spPr>
          <a:xfrm>
            <a:off x="1043608" y="5229200"/>
            <a:ext cx="5071731" cy="5040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dirty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-</a:t>
            </a:r>
            <a:r>
              <a:rPr lang="ko-KR" altLang="en-US" sz="2400" dirty="0">
                <a:solidFill>
                  <a:schemeClr val="tx1"/>
                </a:solidFill>
                <a:latin typeface="HY울릉도B" pitchFamily="18" charset="-127"/>
                <a:ea typeface="HY울릉도B" pitchFamily="18" charset="-127"/>
              </a:rPr>
              <a:t>노인학대 및 인권침해 신고방법</a:t>
            </a:r>
          </a:p>
        </p:txBody>
      </p:sp>
    </p:spTree>
    <p:extLst>
      <p:ext uri="{BB962C8B-B14F-4D97-AF65-F5344CB8AC3E}">
        <p14:creationId xmlns:p14="http://schemas.microsoft.com/office/powerpoint/2010/main" val="21371212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88640"/>
            <a:ext cx="8772525" cy="1043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55714"/>
            <a:ext cx="6422150" cy="4121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516216" y="2681839"/>
            <a:ext cx="223224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latin typeface="HY울릉도B" pitchFamily="18" charset="-127"/>
                <a:ea typeface="HY울릉도B" pitchFamily="18" charset="-127"/>
              </a:rPr>
              <a:t>인권</a:t>
            </a:r>
            <a:endParaRPr lang="en-US" altLang="ko-KR" sz="2400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endParaRPr lang="en-US" altLang="ko-KR" sz="1400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복지의 목적 가치</a:t>
            </a:r>
            <a:endParaRPr lang="en-US" altLang="ko-KR" sz="2000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r>
              <a:rPr lang="ko-KR" altLang="en-US" sz="2800" b="1" dirty="0">
                <a:latin typeface="HY엽서M" pitchFamily="18" charset="-127"/>
                <a:ea typeface="HY엽서M" pitchFamily="18" charset="-127"/>
              </a:rPr>
              <a:t>이상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9512" y="2566423"/>
            <a:ext cx="2232248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dirty="0">
                <a:latin typeface="HY울릉도B" pitchFamily="18" charset="-127"/>
                <a:ea typeface="HY울릉도B" pitchFamily="18" charset="-127"/>
              </a:rPr>
              <a:t>사회복지</a:t>
            </a:r>
            <a:endParaRPr lang="en-US" altLang="ko-KR" sz="2400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endParaRPr lang="en-US" altLang="ko-KR" sz="1100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r>
              <a:rPr lang="ko-KR" altLang="en-US" sz="2000" dirty="0">
                <a:latin typeface="HY울릉도B" pitchFamily="18" charset="-127"/>
                <a:ea typeface="HY울릉도B" pitchFamily="18" charset="-127"/>
              </a:rPr>
              <a:t>인권실현이 도구</a:t>
            </a:r>
            <a:endParaRPr lang="en-US" altLang="ko-KR" sz="2000" dirty="0">
              <a:latin typeface="HY울릉도B" pitchFamily="18" charset="-127"/>
              <a:ea typeface="HY울릉도B" pitchFamily="18" charset="-127"/>
            </a:endParaRPr>
          </a:p>
          <a:p>
            <a:pPr algn="ctr"/>
            <a:endParaRPr lang="en-US" altLang="ko-KR" dirty="0">
              <a:latin typeface="HY울릉도B" pitchFamily="18" charset="-127"/>
              <a:ea typeface="HY울릉도B" pitchFamily="18" charset="-127"/>
            </a:endParaRPr>
          </a:p>
          <a:p>
            <a:r>
              <a:rPr lang="ko-KR" altLang="en-US" sz="2400" b="1" dirty="0">
                <a:solidFill>
                  <a:srgbClr val="FF0000"/>
                </a:solidFill>
                <a:latin typeface="HY엽서M" pitchFamily="18" charset="-127"/>
                <a:ea typeface="HY엽서M" pitchFamily="18" charset="-127"/>
              </a:rPr>
              <a:t>     </a:t>
            </a:r>
            <a:r>
              <a:rPr lang="ko-KR" altLang="en-US" sz="2800" b="1" dirty="0">
                <a:solidFill>
                  <a:srgbClr val="FF0000"/>
                </a:solidFill>
                <a:latin typeface="HY엽서M" pitchFamily="18" charset="-127"/>
                <a:ea typeface="HY엽서M" pitchFamily="18" charset="-127"/>
              </a:rPr>
              <a:t>현실</a:t>
            </a:r>
            <a:endParaRPr lang="en-US" altLang="ko-KR" sz="2800" b="1" dirty="0">
              <a:solidFill>
                <a:srgbClr val="FF0000"/>
              </a:solidFill>
              <a:latin typeface="HY엽서M" pitchFamily="18" charset="-127"/>
              <a:ea typeface="HY엽서M" pitchFamily="18" charset="-127"/>
            </a:endParaRPr>
          </a:p>
          <a:p>
            <a:endParaRPr lang="ko-KR" altLang="en-US" dirty="0"/>
          </a:p>
        </p:txBody>
      </p:sp>
      <p:sp>
        <p:nvSpPr>
          <p:cNvPr id="22" name="타원 21"/>
          <p:cNvSpPr/>
          <p:nvPr/>
        </p:nvSpPr>
        <p:spPr>
          <a:xfrm>
            <a:off x="797691" y="314507"/>
            <a:ext cx="7392150" cy="79208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HY울릉도B" pitchFamily="18" charset="-127"/>
                <a:ea typeface="HY울릉도B" pitchFamily="18" charset="-127"/>
              </a:rPr>
              <a:t>인권과 사회복지의 관계</a:t>
            </a:r>
          </a:p>
        </p:txBody>
      </p:sp>
    </p:spTree>
    <p:extLst>
      <p:ext uri="{BB962C8B-B14F-4D97-AF65-F5344CB8AC3E}">
        <p14:creationId xmlns:p14="http://schemas.microsoft.com/office/powerpoint/2010/main" val="39843587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연꽃 당초 무늬">
  <a:themeElements>
    <a:clrScheme name="연꽃 당초 무늬">
      <a:dk1>
        <a:sysClr val="windowText" lastClr="000000"/>
      </a:dk1>
      <a:lt1>
        <a:sysClr val="window" lastClr="FFFFFF"/>
      </a:lt1>
      <a:dk2>
        <a:srgbClr val="466571"/>
      </a:dk2>
      <a:lt2>
        <a:srgbClr val="EFEFE7"/>
      </a:lt2>
      <a:accent1>
        <a:srgbClr val="D87D3A"/>
      </a:accent1>
      <a:accent2>
        <a:srgbClr val="7F8792"/>
      </a:accent2>
      <a:accent3>
        <a:srgbClr val="B5AD67"/>
      </a:accent3>
      <a:accent4>
        <a:srgbClr val="61A9B8"/>
      </a:accent4>
      <a:accent5>
        <a:srgbClr val="AB7350"/>
      </a:accent5>
      <a:accent6>
        <a:srgbClr val="889C6F"/>
      </a:accent6>
      <a:hlink>
        <a:srgbClr val="F76B04"/>
      </a:hlink>
      <a:folHlink>
        <a:srgbClr val="A3A395"/>
      </a:folHlink>
    </a:clrScheme>
    <a:fontScheme name="연꽃 당초 무늬">
      <a:majorFont>
        <a:latin typeface="Cambria"/>
        <a:ea typeface=""/>
        <a:cs typeface=""/>
        <a:font script="Grek" typeface="Arial"/>
        <a:font script="Cyrl" typeface="Arial"/>
        <a:font script="Jpan" typeface="HGP明朝E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ambria"/>
        <a:ea typeface=""/>
        <a:cs typeface=""/>
        <a:font script="Grek" typeface="Arial"/>
        <a:font script="Cyrl" typeface="Arial"/>
        <a:font script="Jpan" typeface="HGP明朝E"/>
        <a:font script="Hang" typeface="HY견명조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연꽃 당초 무늬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3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8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70000"/>
                <a:hueMod val="100000"/>
                <a:satMod val="100000"/>
              </a:schemeClr>
            </a:gs>
          </a:gsLst>
          <a:lin ang="270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innerShdw blurRad="254000">
              <a:schemeClr val="phClr">
                <a:tint val="100000"/>
                <a:shade val="90000"/>
                <a:hueMod val="100000"/>
                <a:satMod val="100000"/>
              </a:schemeClr>
            </a:innerShdw>
          </a:effectLst>
        </a:effectStyle>
        <a:effectStyle>
          <a:effectLst>
            <a:outerShdw blurRad="114300" dist="25400" dir="3000000" sx="105000" sy="105000" algn="tl">
              <a:srgbClr val="000000">
                <a:alpha val="60392"/>
              </a:srgbClr>
            </a:outerShdw>
          </a:effectLst>
          <a:scene3d>
            <a:camera prst="orthographicFront" fov="0">
              <a:rot lat="0" lon="0" rev="0"/>
            </a:camera>
            <a:lightRig rig="twoPt" dir="l">
              <a:rot lat="0" lon="0" rev="5400000"/>
            </a:lightRig>
          </a:scene3d>
          <a:sp3d contourW="25400" prstMaterial="matte">
            <a:bevelT w="127000" h="12700"/>
            <a:contourClr>
              <a:schemeClr val="phClr">
                <a:tint val="5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27000" dist="25400" dir="3120000" sx="105000" sy="105000" algn="tl">
              <a:srgbClr val="000000">
                <a:alpha val="60392"/>
              </a:srgbClr>
            </a:outerShdw>
          </a:effectLst>
          <a:scene3d>
            <a:camera prst="orthographicFront" fov="0">
              <a:rot lat="0" lon="0" rev="0"/>
            </a:camera>
            <a:lightRig rig="twoPt" dir="t">
              <a:rot lat="0" lon="0" rev="5400000"/>
            </a:lightRig>
          </a:scene3d>
          <a:sp3d contourW="25400" prstMaterial="powder">
            <a:bevelT w="88900" h="38100"/>
            <a:contourClr>
              <a:schemeClr val="phClr">
                <a:tint val="5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8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75000"/>
                <a:hueMod val="100000"/>
                <a:satMod val="100000"/>
              </a:schemeClr>
            </a:gs>
          </a:gsLst>
          <a:path path="circle">
            <a:fillToRect t="45000" r="100000" b="45000"/>
          </a:path>
        </a:gradFill>
        <a:blipFill>
          <a:blip xmlns:r="http://schemas.openxmlformats.org/officeDocument/2006/relationships" r:embed="rId1">
            <a:duotone>
              <a:srgbClr val="000000">
                <a:alpha val="27450"/>
              </a:srgbClr>
              <a:schemeClr val="phClr">
                <a:tint val="75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555</TotalTime>
  <Words>2196</Words>
  <Application>Microsoft Office PowerPoint</Application>
  <PresentationFormat>화면 슬라이드 쇼(4:3)</PresentationFormat>
  <Paragraphs>452</Paragraphs>
  <Slides>50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50</vt:i4>
      </vt:variant>
    </vt:vector>
  </HeadingPairs>
  <TitlesOfParts>
    <vt:vector size="51" baseType="lpstr">
      <vt:lpstr>연꽃 당초 무늬</vt:lpstr>
      <vt:lpstr>     노인인권보호, 노인학대  예방 및 관리지침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  노인학대의 정의</vt:lpstr>
      <vt:lpstr>알쏭달쏭 학대행위  </vt:lpstr>
      <vt:lpstr>PowerPoint 프레젠테이션</vt:lpstr>
      <vt:lpstr>      노인학대의 유형</vt:lpstr>
      <vt:lpstr>PowerPoint 프레젠테이션</vt:lpstr>
      <vt:lpstr>      노인학대의 유형</vt:lpstr>
      <vt:lpstr>      노인학대의 유형</vt:lpstr>
      <vt:lpstr>      노인학대의 유형</vt:lpstr>
      <vt:lpstr>      노인학대의 유형</vt:lpstr>
      <vt:lpstr>      노인학대의 유형</vt:lpstr>
      <vt:lpstr>  노인학대 발생요인</vt:lpstr>
      <vt:lpstr>  노인학대 발생요인</vt:lpstr>
      <vt:lpstr>  노인학대 발생요인</vt:lpstr>
      <vt:lpstr>     노인학대 의 특성</vt:lpstr>
      <vt:lpstr>     노인학대 사례와 관리지침</vt:lpstr>
      <vt:lpstr>PowerPoint 프레젠테이션</vt:lpstr>
      <vt:lpstr>PowerPoint 프레젠테이션</vt:lpstr>
      <vt:lpstr>PowerPoint 프레젠테이션</vt:lpstr>
      <vt:lpstr>      노인학대 신고방법</vt:lpstr>
      <vt:lpstr>      노인학대 신고방법</vt:lpstr>
      <vt:lpstr>PowerPoint 프레젠테이션</vt:lpstr>
      <vt:lpstr>PowerPoint 프레젠테이션</vt:lpstr>
      <vt:lpstr>     노인학대 처벌규정</vt:lpstr>
      <vt:lpstr>       노인학대의 처벌규정</vt:lpstr>
      <vt:lpstr>PowerPoint 프레젠테이션</vt:lpstr>
      <vt:lpstr>PowerPoint 프레젠테이션</vt:lpstr>
      <vt:lpstr>       노인학대예방 행동지침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노인학대 예방 및 관리지침</dc:title>
  <dc:creator>user</dc:creator>
  <cp:lastModifiedBy>USER</cp:lastModifiedBy>
  <cp:revision>95</cp:revision>
  <cp:lastPrinted>2017-07-20T04:08:02Z</cp:lastPrinted>
  <dcterms:created xsi:type="dcterms:W3CDTF">2014-03-04T06:27:55Z</dcterms:created>
  <dcterms:modified xsi:type="dcterms:W3CDTF">2022-06-11T04:26:02Z</dcterms:modified>
</cp:coreProperties>
</file>